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28"/>
  </p:notesMasterIdLst>
  <p:sldIdLst>
    <p:sldId id="256" r:id="rId2"/>
    <p:sldId id="257" r:id="rId3"/>
    <p:sldId id="261" r:id="rId4"/>
    <p:sldId id="262" r:id="rId5"/>
    <p:sldId id="263" r:id="rId6"/>
    <p:sldId id="265" r:id="rId7"/>
    <p:sldId id="266" r:id="rId8"/>
    <p:sldId id="264" r:id="rId9"/>
    <p:sldId id="267" r:id="rId10"/>
    <p:sldId id="268" r:id="rId11"/>
    <p:sldId id="269" r:id="rId12"/>
    <p:sldId id="260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59" r:id="rId26"/>
    <p:sldId id="25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3837A-748F-4E23-B6C9-4104F5CFC44B}" type="datetimeFigureOut">
              <a:rPr lang="ko-KR" altLang="en-US" smtClean="0"/>
              <a:t>2021-01-27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2D5AC-16B3-482B-A4EA-F004CA65C7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2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/>
          <a:lstStyle>
            <a:lvl1pPr algn="ctr">
              <a:lnSpc>
                <a:spcPct val="11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4516-46C2-4835-B9BD-3EF80E9B8507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3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A4AB-C99B-4D61-BC08-AAFEBE0AB8C2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2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5F01-DF73-4B74-A981-CF585067155F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97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3664F-9848-4DA7-9C26-8DA034768E0B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1392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AFB4-B6DA-4BA0-97DA-21FE65D27979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43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EBC2-54F7-49A1-BD96-83D36B111359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20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DFAD9-EEDF-4163-9E6C-7053B52778F3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03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73381-4B88-4336-8DF8-8CFD41D8F61A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631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A51A7-9A77-44EC-BB06-8E1EEA7458E6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6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5ED-8CA1-4DDA-9449-3ACAC4BF48F8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6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A031-782C-4AE7-9CEE-40865FF5DB19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4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558-DA53-472D-A6BB-46D86BAD6869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16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CC6C-EFC8-4F9B-A8F5-EA54538017A4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1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948E-DDD8-4058-9FAC-EE34C4E99FC1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1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ECD3D-24F2-4572-8439-F93232DEEBD5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B6080-672C-471B-A4F5-4C2A92F360B7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4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D0CC-E812-491F-83D8-CE87616C20EF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46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526DDB-94F7-4BE0-AEF1-D531A9D287D7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98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52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  <p:hf hdr="0" ftr="0"/>
  <p:txStyles>
    <p:titleStyle>
      <a:lvl1pPr algn="ctr" defTabSz="457200" rtl="0" eaLnBrk="1" latinLnBrk="0" hangingPunct="1">
        <a:lnSpc>
          <a:spcPct val="105000"/>
        </a:lnSpc>
        <a:spcBef>
          <a:spcPct val="0"/>
        </a:spcBef>
        <a:buNone/>
        <a:defRPr sz="4200" kern="1200" spc="3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"/><Relationship Id="rId2" Type="http://schemas.openxmlformats.org/officeDocument/2006/relationships/image" Target="../media/image10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tif"/><Relationship Id="rId5" Type="http://schemas.openxmlformats.org/officeDocument/2006/relationships/image" Target="../media/image9.png"/><Relationship Id="rId4" Type="http://schemas.openxmlformats.org/officeDocument/2006/relationships/image" Target="../media/image103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"/><Relationship Id="rId5" Type="http://schemas.openxmlformats.org/officeDocument/2006/relationships/image" Target="../media/image19.tif"/><Relationship Id="rId4" Type="http://schemas.openxmlformats.org/officeDocument/2006/relationships/image" Target="../media/image18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"/><Relationship Id="rId5" Type="http://schemas.openxmlformats.org/officeDocument/2006/relationships/image" Target="../media/image23.tif"/><Relationship Id="rId4" Type="http://schemas.openxmlformats.org/officeDocument/2006/relationships/image" Target="../media/image22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"/><Relationship Id="rId3" Type="http://schemas.openxmlformats.org/officeDocument/2006/relationships/image" Target="../media/image8.png"/><Relationship Id="rId7" Type="http://schemas.openxmlformats.org/officeDocument/2006/relationships/image" Target="../media/image29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ti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3" Type="http://schemas.openxmlformats.org/officeDocument/2006/relationships/image" Target="../media/image8.png"/><Relationship Id="rId7" Type="http://schemas.openxmlformats.org/officeDocument/2006/relationships/image" Target="../media/image34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D5D849-095E-4DE5-9549-5A5274A90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MMI DIP </a:t>
            </a:r>
            <a:r>
              <a:rPr lang="ko-KR" altLang="en-US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세미나 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week1</a:t>
            </a:r>
            <a:endParaRPr lang="ko-KR" altLang="en-US" sz="4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0FAC80-DE56-4A26-9017-1D78D867F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이용현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1687EB97-DF50-4F5C-8030-024C8A8C1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67" r="-1" b="-1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C5D58DB-1F14-4495-A658-18017964E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088" y="187838"/>
            <a:ext cx="3964062" cy="642587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802461-7307-4D7E-8134-6CEC393A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F9D8-6B6A-4A23-B6D1-BDD954B3F0B5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CA7E1-2FD0-4A00-A530-487230CE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7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f. Bit-plane slicing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7DD6CE2-FB67-45E4-A8D3-DBBF1E6B8E5F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10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4030" y="1410716"/>
                <a:ext cx="3123940" cy="1101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l"/>
                <a:r>
                  <a: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For </a:t>
                </a:r>
                <a:r>
                  <a:rPr lang="en-US" altLang="ko-KR" sz="2000" dirty="0" err="1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i</a:t>
                </a:r>
                <a:r>
                  <a: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in range(8)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𝐼𝑚𝑔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𝑖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𝑖𝑚</m:t>
                      </m:r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𝑜𝑟𝑖𝑔𝑖𝑛𝑎𝑙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 &amp; 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2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altLang="ko-KR" sz="20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030" y="1410716"/>
                <a:ext cx="3123940" cy="1101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1D05A4-BC81-45E3-8ADA-765880AA0B63}"/>
              </a:ext>
            </a:extLst>
          </p:cNvPr>
          <p:cNvGrpSpPr/>
          <p:nvPr/>
        </p:nvGrpSpPr>
        <p:grpSpPr>
          <a:xfrm>
            <a:off x="286538" y="2528629"/>
            <a:ext cx="5328537" cy="2855052"/>
            <a:chOff x="76989" y="2361048"/>
            <a:chExt cx="5314162" cy="28473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FBB8A4-E739-4E57-BCAF-7649EFCA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89" y="2361048"/>
              <a:ext cx="5314162" cy="21312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8D2FA5-1E42-4F0A-80EB-E13D8C0FD3C6}"/>
                </a:ext>
              </a:extLst>
            </p:cNvPr>
            <p:cNvSpPr txBox="1"/>
            <p:nvPr/>
          </p:nvSpPr>
          <p:spPr>
            <a:xfrm>
              <a:off x="1410415" y="4746733"/>
              <a:ext cx="2647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21. Bit-plane representation of an 8-bit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44" name="그림 43" descr="텍스트, 신문이(가) 표시된 사진&#10;&#10;자동 생성된 설명">
            <a:extLst>
              <a:ext uri="{FF2B5EF4-FFF2-40B4-BE49-F238E27FC236}">
                <a16:creationId xmlns:a16="http://schemas.microsoft.com/office/drawing/2014/main" id="{32C1AA07-8F04-499F-8BB1-7BF30A4C4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95" y="2528629"/>
            <a:ext cx="5094525" cy="213696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5B890F-EC73-45A6-9117-A93B4258D810}"/>
              </a:ext>
            </a:extLst>
          </p:cNvPr>
          <p:cNvSpPr txBox="1"/>
          <p:nvPr/>
        </p:nvSpPr>
        <p:spPr>
          <a:xfrm>
            <a:off x="7284121" y="4920767"/>
            <a:ext cx="2654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22. Dollar original image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09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f. Bit-plane slicing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7DD6CE2-FB67-45E4-A8D3-DBBF1E6B8E5F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881" y="6324868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11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733B99-9AB8-4952-AF25-3E84409A07FE}"/>
              </a:ext>
            </a:extLst>
          </p:cNvPr>
          <p:cNvSpPr txBox="1"/>
          <p:nvPr/>
        </p:nvSpPr>
        <p:spPr>
          <a:xfrm>
            <a:off x="4444845" y="6076310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23. Bit plane of dollar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7362F3-4DB2-4DEF-8A86-BD37B1B2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22" y="1009547"/>
            <a:ext cx="3795672" cy="1592144"/>
          </a:xfrm>
          <a:prstGeom prst="rect">
            <a:avLst/>
          </a:prstGeom>
        </p:spPr>
      </p:pic>
      <p:pic>
        <p:nvPicPr>
          <p:cNvPr id="18" name="그림 17" descr="실외, 사람들이(가) 표시된 사진&#10;&#10;자동 생성된 설명">
            <a:extLst>
              <a:ext uri="{FF2B5EF4-FFF2-40B4-BE49-F238E27FC236}">
                <a16:creationId xmlns:a16="http://schemas.microsoft.com/office/drawing/2014/main" id="{85A17C2B-37DA-40C0-A6FD-9924E32FA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41" y="1007021"/>
            <a:ext cx="3801693" cy="159467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5EBF4636-E04A-431A-BEE6-D5EE3FCDD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7" y="2691062"/>
            <a:ext cx="3795673" cy="1592145"/>
          </a:xfrm>
          <a:prstGeom prst="rect">
            <a:avLst/>
          </a:prstGeom>
        </p:spPr>
      </p:pic>
      <p:pic>
        <p:nvPicPr>
          <p:cNvPr id="23" name="그림 22" descr="사람들이(가) 표시된 사진&#10;&#10;자동 생성된 설명">
            <a:extLst>
              <a:ext uri="{FF2B5EF4-FFF2-40B4-BE49-F238E27FC236}">
                <a16:creationId xmlns:a16="http://schemas.microsoft.com/office/drawing/2014/main" id="{4E4DD387-D203-4ABB-840E-5C015F464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22" y="2691063"/>
            <a:ext cx="3795672" cy="1592144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0C9C49E-C1EC-4C75-BB7E-31064720F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04" y="2689345"/>
            <a:ext cx="3799767" cy="1593862"/>
          </a:xfrm>
          <a:prstGeom prst="rect">
            <a:avLst/>
          </a:prstGeom>
        </p:spPr>
      </p:pic>
      <p:pic>
        <p:nvPicPr>
          <p:cNvPr id="31" name="그림 30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1491FE7A-ECB1-44AE-90A2-CF7AD88F21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0" y="4399078"/>
            <a:ext cx="3799766" cy="1593862"/>
          </a:xfrm>
          <a:prstGeom prst="rect">
            <a:avLst/>
          </a:prstGeom>
        </p:spPr>
      </p:pic>
      <p:pic>
        <p:nvPicPr>
          <p:cNvPr id="33" name="그림 32" descr="텍스트, 무척추동물, 진드기이(가) 표시된 사진&#10;&#10;자동 생성된 설명">
            <a:extLst>
              <a:ext uri="{FF2B5EF4-FFF2-40B4-BE49-F238E27FC236}">
                <a16:creationId xmlns:a16="http://schemas.microsoft.com/office/drawing/2014/main" id="{30F5A327-41D2-4886-B3AF-68E7615ED7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275" y="4399078"/>
            <a:ext cx="3799766" cy="1593862"/>
          </a:xfrm>
          <a:prstGeom prst="rect">
            <a:avLst/>
          </a:prstGeom>
        </p:spPr>
      </p:pic>
      <p:pic>
        <p:nvPicPr>
          <p:cNvPr id="37" name="그림 36" descr="텍스트, 책이(가) 표시된 사진&#10;&#10;자동 생성된 설명">
            <a:extLst>
              <a:ext uri="{FF2B5EF4-FFF2-40B4-BE49-F238E27FC236}">
                <a16:creationId xmlns:a16="http://schemas.microsoft.com/office/drawing/2014/main" id="{7C8CC19B-C1D9-4F10-A468-A3F0DC6B30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04" y="4399078"/>
            <a:ext cx="3799766" cy="15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8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C6C42-D125-4FE6-9808-3C71B6B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4978-5663-4114-AC79-2A53B9FC708C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6306A-7D59-4186-B60B-99FBD4C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Theory – affine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ED6DEF-AD29-477F-AC1D-B3126DED8A04}"/>
              </a:ext>
            </a:extLst>
          </p:cNvPr>
          <p:cNvGrpSpPr/>
          <p:nvPr/>
        </p:nvGrpSpPr>
        <p:grpSpPr>
          <a:xfrm>
            <a:off x="2281585" y="1307754"/>
            <a:ext cx="7628830" cy="1480973"/>
            <a:chOff x="2281585" y="1410716"/>
            <a:chExt cx="7628830" cy="14809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제목 1">
                  <a:extLst>
                    <a:ext uri="{FF2B5EF4-FFF2-40B4-BE49-F238E27FC236}">
                      <a16:creationId xmlns:a16="http://schemas.microsoft.com/office/drawing/2014/main" id="{52501D1C-1B2D-4394-A195-8B30A1A370F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81585" y="1410716"/>
                  <a:ext cx="7628830" cy="1101012"/>
                </a:xfrm>
                <a:prstGeom prst="rect">
                  <a:avLst/>
                </a:prstGeom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 lIns="109728" tIns="109728" rIns="109728" bIns="91440" anchor="ctr"/>
                <a:lstStyle>
                  <a:lvl1pPr algn="ctr" defTabSz="457200" rtl="0" eaLnBrk="1" latinLnBrk="0" hangingPunct="1">
                    <a:lnSpc>
                      <a:spcPct val="105000"/>
                    </a:lnSpc>
                    <a:spcBef>
                      <a:spcPct val="0"/>
                    </a:spcBef>
                    <a:buNone/>
                    <a:defRPr sz="4200" kern="1200" spc="30">
                      <a:ln>
                        <a:solidFill>
                          <a:schemeClr val="bg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chemeClr val="tx2"/>
                      </a:solidFill>
                      <a:effectLst>
                        <a:outerShdw blurRad="9525" dist="25400" dir="14640000" algn="tl" rotWithShape="0">
                          <a:schemeClr val="bg1">
                            <a:alpha val="30000"/>
                          </a:schemeClr>
                        </a:outerShdw>
                      </a:effectLst>
                      <a:latin typeface="+mj-lt"/>
                      <a:ea typeface="+mj-ea"/>
                      <a:cs typeface="Trebuchet MS"/>
                    </a:defRPr>
                  </a:lvl1pPr>
                  <a:lvl2pPr eaLnBrk="1" hangingPunct="1">
                    <a:defRPr>
                      <a:solidFill>
                        <a:schemeClr val="tx2"/>
                      </a:solidFill>
                    </a:defRPr>
                  </a:lvl2pPr>
                  <a:lvl3pPr eaLnBrk="1" hangingPunct="1">
                    <a:defRPr>
                      <a:solidFill>
                        <a:schemeClr val="tx2"/>
                      </a:solidFill>
                    </a:defRPr>
                  </a:lvl3pPr>
                  <a:lvl4pPr eaLnBrk="1" hangingPunct="1">
                    <a:defRPr>
                      <a:solidFill>
                        <a:schemeClr val="tx2"/>
                      </a:solidFill>
                    </a:defRPr>
                  </a:lvl4pPr>
                  <a:lvl5pPr eaLnBrk="1" hangingPunct="1">
                    <a:defRPr>
                      <a:solidFill>
                        <a:schemeClr val="tx2"/>
                      </a:solidFill>
                    </a:defRPr>
                  </a:lvl5pPr>
                  <a:lvl6pPr eaLnBrk="1" hangingPunct="1">
                    <a:defRPr>
                      <a:solidFill>
                        <a:schemeClr val="tx2"/>
                      </a:solidFill>
                    </a:defRPr>
                  </a:lvl6pPr>
                  <a:lvl7pPr eaLnBrk="1" hangingPunct="1">
                    <a:defRPr>
                      <a:solidFill>
                        <a:schemeClr val="tx2"/>
                      </a:solidFill>
                    </a:defRPr>
                  </a:lvl7pPr>
                  <a:lvl8pPr eaLnBrk="1" hangingPunct="1">
                    <a:defRPr>
                      <a:solidFill>
                        <a:schemeClr val="tx2"/>
                      </a:solidFill>
                    </a:defRPr>
                  </a:lvl8pPr>
                  <a:lvl9pPr eaLnBrk="1" hangingPunct="1">
                    <a:defRPr>
                      <a:solidFill>
                        <a:schemeClr val="tx2"/>
                      </a:solidFill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=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𝐴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 ×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mc:Choice>
          <mc:Fallback>
            <p:sp>
              <p:nvSpPr>
                <p:cNvPr id="9" name="제목 1">
                  <a:extLst>
                    <a:ext uri="{FF2B5EF4-FFF2-40B4-BE49-F238E27FC236}">
                      <a16:creationId xmlns:a16="http://schemas.microsoft.com/office/drawing/2014/main" id="{52501D1C-1B2D-4394-A195-8B30A1A37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1585" y="1410716"/>
                  <a:ext cx="7628830" cy="11010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F1ADCA-0220-43CA-8D68-617EB9684A2A}"/>
                </a:ext>
              </a:extLst>
            </p:cNvPr>
            <p:cNvSpPr txBox="1"/>
            <p:nvPr/>
          </p:nvSpPr>
          <p:spPr>
            <a:xfrm>
              <a:off x="6265463" y="2430024"/>
              <a:ext cx="106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Input pixel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vector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0A784C-4D2E-4390-B06E-0462DBBA269F}"/>
                </a:ext>
              </a:extLst>
            </p:cNvPr>
            <p:cNvSpPr txBox="1"/>
            <p:nvPr/>
          </p:nvSpPr>
          <p:spPr>
            <a:xfrm>
              <a:off x="4848225" y="2430024"/>
              <a:ext cx="1173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Output pixel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vector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181A3-DE6E-4873-9F90-CCC2809AC495}"/>
                </a:ext>
              </a:extLst>
            </p:cNvPr>
            <p:cNvSpPr txBox="1"/>
            <p:nvPr/>
          </p:nvSpPr>
          <p:spPr>
            <a:xfrm>
              <a:off x="5561606" y="1477146"/>
              <a:ext cx="1068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Affine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Matrix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9FD98B5F-71F8-4A58-8F4E-791F5E249C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850" y="2707023"/>
                <a:ext cx="7628830" cy="3956100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Zoom &amp; </a:t>
                </a:r>
                <a:r>
                  <a:rPr lang="en-US" altLang="ko-KR" sz="1400" dirty="0" err="1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shirink</a:t>
                </a: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, 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Transition 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, 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Rotation 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sz="14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1400" i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ko-KR" altLang="en-US" sz="14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ko-KR" altLang="en-US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14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4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ko-KR" altLang="en-US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os</m:t>
                        </m:r>
                      </m:fName>
                      <m:e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ko-KR" altLang="en-US" sz="1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os</m:t>
                        </m:r>
                      </m:fName>
                      <m:e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Shear 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1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4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altLang="ko-KR" sz="14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>
          <p:sp>
            <p:nvSpPr>
              <p:cNvPr id="13" name="제목 1">
                <a:extLst>
                  <a:ext uri="{FF2B5EF4-FFF2-40B4-BE49-F238E27FC236}">
                    <a16:creationId xmlns:a16="http://schemas.microsoft.com/office/drawing/2014/main" id="{9FD98B5F-71F8-4A58-8F4E-791F5E249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50" y="2707023"/>
                <a:ext cx="7628830" cy="3956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929C51-72B2-4AFA-B64A-8FD431C779FC}"/>
              </a:ext>
            </a:extLst>
          </p:cNvPr>
          <p:cNvGrpSpPr/>
          <p:nvPr/>
        </p:nvGrpSpPr>
        <p:grpSpPr>
          <a:xfrm>
            <a:off x="698850" y="2788727"/>
            <a:ext cx="8675958" cy="701806"/>
            <a:chOff x="698850" y="2788727"/>
            <a:chExt cx="8675958" cy="701806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9A15067E-DE26-4AF2-862D-F62235BEF503}"/>
                </a:ext>
              </a:extLst>
            </p:cNvPr>
            <p:cNvSpPr txBox="1">
              <a:spLocks/>
            </p:cNvSpPr>
            <p:nvPr/>
          </p:nvSpPr>
          <p:spPr>
            <a:xfrm>
              <a:off x="698850" y="2788727"/>
              <a:ext cx="7628830" cy="48160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lIns="109728" tIns="109728" rIns="109728" bIns="91440" anchor="ctr"/>
            <a:lstStyle>
              <a:lvl1pPr algn="ctr" defTabSz="457200" rtl="0" eaLnBrk="1" latinLnBrk="0" hangingPunct="1">
                <a:lnSpc>
                  <a:spcPct val="105000"/>
                </a:lnSpc>
                <a:spcBef>
                  <a:spcPct val="0"/>
                </a:spcBef>
                <a:buNone/>
                <a:defRPr sz="4200" kern="1200" spc="3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altLang="ko-KR" sz="20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Affine transform : geometric spatial transformation  </a:t>
              </a:r>
              <a:endParaRPr lang="en-US" altLang="ko-KR" sz="16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554C1C2-6458-4C7D-BFCA-8B8791335A26}"/>
                </a:ext>
              </a:extLst>
            </p:cNvPr>
            <p:cNvCxnSpPr>
              <a:cxnSpLocks/>
            </p:cNvCxnSpPr>
            <p:nvPr/>
          </p:nvCxnSpPr>
          <p:spPr>
            <a:xfrm>
              <a:off x="4562475" y="3186234"/>
              <a:ext cx="29718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1695BD-03EA-4674-A865-7482CD4B8A23}"/>
                </a:ext>
              </a:extLst>
            </p:cNvPr>
            <p:cNvSpPr txBox="1"/>
            <p:nvPr/>
          </p:nvSpPr>
          <p:spPr>
            <a:xfrm>
              <a:off x="6763267" y="3213534"/>
              <a:ext cx="2611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Performed directly on the pixels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2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C6C42-D125-4FE6-9808-3C71B6B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4978-5663-4114-AC79-2A53B9FC708C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6306A-7D59-4186-B60B-99FBD4C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9591676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b. Theory – backward mapping &amp; forward mapping 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849A29-4B18-46B6-B5E3-9ED688B14330}"/>
              </a:ext>
            </a:extLst>
          </p:cNvPr>
          <p:cNvGrpSpPr/>
          <p:nvPr/>
        </p:nvGrpSpPr>
        <p:grpSpPr>
          <a:xfrm>
            <a:off x="1139508" y="1889301"/>
            <a:ext cx="2218979" cy="1101012"/>
            <a:chOff x="600421" y="1822663"/>
            <a:chExt cx="2218979" cy="11010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제목 1">
                  <a:extLst>
                    <a:ext uri="{FF2B5EF4-FFF2-40B4-BE49-F238E27FC236}">
                      <a16:creationId xmlns:a16="http://schemas.microsoft.com/office/drawing/2014/main" id="{52501D1C-1B2D-4394-A195-8B30A1A370F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0421" y="1822663"/>
                  <a:ext cx="2218979" cy="1101012"/>
                </a:xfrm>
                <a:prstGeom prst="rect">
                  <a:avLst/>
                </a:prstGeom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 lIns="109728" tIns="109728" rIns="109728" bIns="91440" anchor="ctr"/>
                <a:lstStyle>
                  <a:lvl1pPr algn="ctr" defTabSz="457200" rtl="0" eaLnBrk="1" latinLnBrk="0" hangingPunct="1">
                    <a:lnSpc>
                      <a:spcPct val="105000"/>
                    </a:lnSpc>
                    <a:spcBef>
                      <a:spcPct val="0"/>
                    </a:spcBef>
                    <a:buNone/>
                    <a:defRPr sz="4200" kern="1200" spc="30">
                      <a:ln>
                        <a:solidFill>
                          <a:schemeClr val="bg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chemeClr val="tx2"/>
                      </a:solidFill>
                      <a:effectLst>
                        <a:outerShdw blurRad="9525" dist="25400" dir="14640000" algn="tl" rotWithShape="0">
                          <a:schemeClr val="bg1">
                            <a:alpha val="30000"/>
                          </a:schemeClr>
                        </a:outerShdw>
                      </a:effectLst>
                      <a:latin typeface="+mj-lt"/>
                      <a:ea typeface="+mj-ea"/>
                      <a:cs typeface="Trebuchet MS"/>
                    </a:defRPr>
                  </a:lvl1pPr>
                  <a:lvl2pPr eaLnBrk="1" hangingPunct="1">
                    <a:defRPr>
                      <a:solidFill>
                        <a:schemeClr val="tx2"/>
                      </a:solidFill>
                    </a:defRPr>
                  </a:lvl2pPr>
                  <a:lvl3pPr eaLnBrk="1" hangingPunct="1">
                    <a:defRPr>
                      <a:solidFill>
                        <a:schemeClr val="tx2"/>
                      </a:solidFill>
                    </a:defRPr>
                  </a:lvl3pPr>
                  <a:lvl4pPr eaLnBrk="1" hangingPunct="1">
                    <a:defRPr>
                      <a:solidFill>
                        <a:schemeClr val="tx2"/>
                      </a:solidFill>
                    </a:defRPr>
                  </a:lvl4pPr>
                  <a:lvl5pPr eaLnBrk="1" hangingPunct="1">
                    <a:defRPr>
                      <a:solidFill>
                        <a:schemeClr val="tx2"/>
                      </a:solidFill>
                    </a:defRPr>
                  </a:lvl5pPr>
                  <a:lvl6pPr eaLnBrk="1" hangingPunct="1">
                    <a:defRPr>
                      <a:solidFill>
                        <a:schemeClr val="tx2"/>
                      </a:solidFill>
                    </a:defRPr>
                  </a:lvl6pPr>
                  <a:lvl7pPr eaLnBrk="1" hangingPunct="1">
                    <a:defRPr>
                      <a:solidFill>
                        <a:schemeClr val="tx2"/>
                      </a:solidFill>
                    </a:defRPr>
                  </a:lvl7pPr>
                  <a:lvl8pPr eaLnBrk="1" hangingPunct="1">
                    <a:defRPr>
                      <a:solidFill>
                        <a:schemeClr val="tx2"/>
                      </a:solidFill>
                    </a:defRPr>
                  </a:lvl8pPr>
                  <a:lvl9pPr eaLnBrk="1" hangingPunct="1">
                    <a:defRPr>
                      <a:solidFill>
                        <a:schemeClr val="tx2"/>
                      </a:solidFill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=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𝐴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 ×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mc:Choice>
          <mc:Fallback>
            <p:sp>
              <p:nvSpPr>
                <p:cNvPr id="9" name="제목 1">
                  <a:extLst>
                    <a:ext uri="{FF2B5EF4-FFF2-40B4-BE49-F238E27FC236}">
                      <a16:creationId xmlns:a16="http://schemas.microsoft.com/office/drawing/2014/main" id="{52501D1C-1B2D-4394-A195-8B30A1A37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21" y="1822663"/>
                  <a:ext cx="2218979" cy="11010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6181A3-DE6E-4873-9F90-CCC2809AC495}"/>
                </a:ext>
              </a:extLst>
            </p:cNvPr>
            <p:cNvSpPr txBox="1"/>
            <p:nvPr/>
          </p:nvSpPr>
          <p:spPr>
            <a:xfrm>
              <a:off x="1170821" y="1872383"/>
              <a:ext cx="1078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Forward mapping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aphicFrame>
        <p:nvGraphicFramePr>
          <p:cNvPr id="15" name="표 27">
            <a:extLst>
              <a:ext uri="{FF2B5EF4-FFF2-40B4-BE49-F238E27FC236}">
                <a16:creationId xmlns:a16="http://schemas.microsoft.com/office/drawing/2014/main" id="{8F06125C-6A67-462E-ABFB-8461168C6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267164"/>
              </p:ext>
            </p:extLst>
          </p:nvPr>
        </p:nvGraphicFramePr>
        <p:xfrm>
          <a:off x="2786293" y="3703164"/>
          <a:ext cx="2419292" cy="241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74542059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50867120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584150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99060"/>
                  </a:ext>
                </a:extLst>
              </a:tr>
            </a:tbl>
          </a:graphicData>
        </a:graphic>
      </p:graphicFrame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B4A4E622-2285-4720-8E56-3D3C730A6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44108"/>
              </p:ext>
            </p:extLst>
          </p:nvPr>
        </p:nvGraphicFramePr>
        <p:xfrm>
          <a:off x="400108" y="3703164"/>
          <a:ext cx="1209646" cy="1209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</a:tbl>
          </a:graphicData>
        </a:graphic>
      </p:graphicFrame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99D67F9-B815-4740-BECF-0FC3482C726E}"/>
              </a:ext>
            </a:extLst>
          </p:cNvPr>
          <p:cNvSpPr/>
          <p:nvPr/>
        </p:nvSpPr>
        <p:spPr>
          <a:xfrm>
            <a:off x="1952950" y="4210505"/>
            <a:ext cx="592097" cy="2932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53D7EA-3D7A-4FDE-9044-5A3A68D2E947}"/>
              </a:ext>
            </a:extLst>
          </p:cNvPr>
          <p:cNvSpPr txBox="1"/>
          <p:nvPr/>
        </p:nvSpPr>
        <p:spPr>
          <a:xfrm>
            <a:off x="1658934" y="3800475"/>
            <a:ext cx="1078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2x zoom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4BBF3-2DCD-452F-A7D9-F28D0BD10E8E}"/>
                  </a:ext>
                </a:extLst>
              </p:cNvPr>
              <p:cNvSpPr txBox="1"/>
              <p:nvPr/>
            </p:nvSpPr>
            <p:spPr>
              <a:xfrm>
                <a:off x="465842" y="4939179"/>
                <a:ext cx="1078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𝑥</m:t>
                      </m:r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,</m:t>
                      </m:r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𝑦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484BBF3-2DCD-452F-A7D9-F28D0BD1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42" y="4939179"/>
                <a:ext cx="1078178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B48F75-3116-4070-81C8-1D5BD8C368A7}"/>
                  </a:ext>
                </a:extLst>
              </p:cNvPr>
              <p:cNvSpPr txBox="1"/>
              <p:nvPr/>
            </p:nvSpPr>
            <p:spPr>
              <a:xfrm>
                <a:off x="3456850" y="6235092"/>
                <a:ext cx="1078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,</m:t>
                      </m:r>
                      <m:sSup>
                        <m:sSupPr>
                          <m:ctrlPr>
                            <a:rPr lang="en-US" altLang="ko-KR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𝑦</m:t>
                          </m:r>
                        </m:e>
                        <m:sup>
                          <m:r>
                            <a:rPr lang="en-US" altLang="ko-KR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B48F75-3116-4070-81C8-1D5BD8C3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850" y="6235092"/>
                <a:ext cx="107817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5E821224-6583-4DFA-A43C-B53D2EECA810}"/>
              </a:ext>
            </a:extLst>
          </p:cNvPr>
          <p:cNvGrpSpPr/>
          <p:nvPr/>
        </p:nvGrpSpPr>
        <p:grpSpPr>
          <a:xfrm>
            <a:off x="7429846" y="1745281"/>
            <a:ext cx="2161829" cy="1389053"/>
            <a:chOff x="7429846" y="2098134"/>
            <a:chExt cx="2161829" cy="13890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제목 1">
                  <a:extLst>
                    <a:ext uri="{FF2B5EF4-FFF2-40B4-BE49-F238E27FC236}">
                      <a16:creationId xmlns:a16="http://schemas.microsoft.com/office/drawing/2014/main" id="{7DAC359B-21A6-49B7-9406-7A009B0CD6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29846" y="2386175"/>
                  <a:ext cx="2161829" cy="1101012"/>
                </a:xfrm>
                <a:prstGeom prst="rect">
                  <a:avLst/>
                </a:prstGeom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 lIns="109728" tIns="109728" rIns="109728" bIns="91440" anchor="ctr"/>
                <a:lstStyle>
                  <a:lvl1pPr algn="ctr" defTabSz="457200" rtl="0" eaLnBrk="1" latinLnBrk="0" hangingPunct="1">
                    <a:lnSpc>
                      <a:spcPct val="105000"/>
                    </a:lnSpc>
                    <a:spcBef>
                      <a:spcPct val="0"/>
                    </a:spcBef>
                    <a:buNone/>
                    <a:defRPr sz="4200" kern="1200" spc="30">
                      <a:ln>
                        <a:solidFill>
                          <a:schemeClr val="bg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chemeClr val="tx2"/>
                      </a:solidFill>
                      <a:effectLst>
                        <a:outerShdw blurRad="9525" dist="25400" dir="14640000" algn="tl" rotWithShape="0">
                          <a:schemeClr val="bg1">
                            <a:alpha val="30000"/>
                          </a:schemeClr>
                        </a:outerShdw>
                      </a:effectLst>
                      <a:latin typeface="+mj-lt"/>
                      <a:ea typeface="+mj-ea"/>
                      <a:cs typeface="Trebuchet MS"/>
                    </a:defRPr>
                  </a:lvl1pPr>
                  <a:lvl2pPr eaLnBrk="1" hangingPunct="1">
                    <a:defRPr>
                      <a:solidFill>
                        <a:schemeClr val="tx2"/>
                      </a:solidFill>
                    </a:defRPr>
                  </a:lvl2pPr>
                  <a:lvl3pPr eaLnBrk="1" hangingPunct="1">
                    <a:defRPr>
                      <a:solidFill>
                        <a:schemeClr val="tx2"/>
                      </a:solidFill>
                    </a:defRPr>
                  </a:lvl3pPr>
                  <a:lvl4pPr eaLnBrk="1" hangingPunct="1">
                    <a:defRPr>
                      <a:solidFill>
                        <a:schemeClr val="tx2"/>
                      </a:solidFill>
                    </a:defRPr>
                  </a:lvl4pPr>
                  <a:lvl5pPr eaLnBrk="1" hangingPunct="1">
                    <a:defRPr>
                      <a:solidFill>
                        <a:schemeClr val="tx2"/>
                      </a:solidFill>
                    </a:defRPr>
                  </a:lvl5pPr>
                  <a:lvl6pPr eaLnBrk="1" hangingPunct="1">
                    <a:defRPr>
                      <a:solidFill>
                        <a:schemeClr val="tx2"/>
                      </a:solidFill>
                    </a:defRPr>
                  </a:lvl6pPr>
                  <a:lvl7pPr eaLnBrk="1" hangingPunct="1">
                    <a:defRPr>
                      <a:solidFill>
                        <a:schemeClr val="tx2"/>
                      </a:solidFill>
                    </a:defRPr>
                  </a:lvl7pPr>
                  <a:lvl8pPr eaLnBrk="1" hangingPunct="1">
                    <a:defRPr>
                      <a:solidFill>
                        <a:schemeClr val="tx2"/>
                      </a:solidFill>
                    </a:defRPr>
                  </a:lvl8pPr>
                  <a:lvl9pPr eaLnBrk="1" hangingPunct="1">
                    <a:defRPr>
                      <a:solidFill>
                        <a:schemeClr val="tx2"/>
                      </a:solidFill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메이플스토리" panose="02000300000000000000" pitchFamily="2" charset="-127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메이플스토리" panose="02000300000000000000" pitchFamily="2" charset="-127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</m:ctrlPr>
                              </m:eqArr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메이플스토리" panose="02000300000000000000" pitchFamily="2" charset="-127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ko-KR" sz="20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mc:Choice>
          <mc:Fallback>
            <p:sp>
              <p:nvSpPr>
                <p:cNvPr id="19" name="제목 1">
                  <a:extLst>
                    <a:ext uri="{FF2B5EF4-FFF2-40B4-BE49-F238E27FC236}">
                      <a16:creationId xmlns:a16="http://schemas.microsoft.com/office/drawing/2014/main" id="{7DAC359B-21A6-49B7-9406-7A009B0CD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846" y="2386175"/>
                  <a:ext cx="2161829" cy="11010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528901-ADF8-4299-8B60-291DC3F5FCC7}"/>
                </a:ext>
              </a:extLst>
            </p:cNvPr>
            <p:cNvSpPr txBox="1"/>
            <p:nvPr/>
          </p:nvSpPr>
          <p:spPr>
            <a:xfrm>
              <a:off x="8234533" y="2098134"/>
              <a:ext cx="1078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Inverse mapping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aphicFrame>
        <p:nvGraphicFramePr>
          <p:cNvPr id="40" name="표 27">
            <a:extLst>
              <a:ext uri="{FF2B5EF4-FFF2-40B4-BE49-F238E27FC236}">
                <a16:creationId xmlns:a16="http://schemas.microsoft.com/office/drawing/2014/main" id="{5F790369-0C9A-4AA3-9781-311CC7F7B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47602"/>
              </p:ext>
            </p:extLst>
          </p:nvPr>
        </p:nvGraphicFramePr>
        <p:xfrm>
          <a:off x="6354330" y="3703164"/>
          <a:ext cx="2419292" cy="241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74542059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50867120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584150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99060"/>
                  </a:ext>
                </a:extLst>
              </a:tr>
            </a:tbl>
          </a:graphicData>
        </a:graphic>
      </p:graphicFrame>
      <p:graphicFrame>
        <p:nvGraphicFramePr>
          <p:cNvPr id="41" name="표 27">
            <a:extLst>
              <a:ext uri="{FF2B5EF4-FFF2-40B4-BE49-F238E27FC236}">
                <a16:creationId xmlns:a16="http://schemas.microsoft.com/office/drawing/2014/main" id="{0DA88BEE-46CA-442A-ADE6-E98265155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412348"/>
              </p:ext>
            </p:extLst>
          </p:nvPr>
        </p:nvGraphicFramePr>
        <p:xfrm>
          <a:off x="10046801" y="3703164"/>
          <a:ext cx="1209646" cy="1209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5DD48B8E-50BA-42C9-8872-A26D0AD54371}"/>
              </a:ext>
            </a:extLst>
          </p:cNvPr>
          <p:cNvGrpSpPr/>
          <p:nvPr/>
        </p:nvGrpSpPr>
        <p:grpSpPr>
          <a:xfrm rot="156628">
            <a:off x="7263955" y="3311675"/>
            <a:ext cx="3436376" cy="1262075"/>
            <a:chOff x="6698789" y="3244678"/>
            <a:chExt cx="3661258" cy="1101012"/>
          </a:xfrm>
        </p:grpSpPr>
        <p:sp>
          <p:nvSpPr>
            <p:cNvPr id="54" name="원호 53">
              <a:extLst>
                <a:ext uri="{FF2B5EF4-FFF2-40B4-BE49-F238E27FC236}">
                  <a16:creationId xmlns:a16="http://schemas.microsoft.com/office/drawing/2014/main" id="{41D3E12B-53E7-44D7-A4DF-E05FD6725528}"/>
                </a:ext>
              </a:extLst>
            </p:cNvPr>
            <p:cNvSpPr/>
            <p:nvPr/>
          </p:nvSpPr>
          <p:spPr>
            <a:xfrm flipV="1">
              <a:off x="6698789" y="3244678"/>
              <a:ext cx="3616786" cy="1101012"/>
            </a:xfrm>
            <a:prstGeom prst="arc">
              <a:avLst>
                <a:gd name="adj1" fmla="val 240711"/>
                <a:gd name="adj2" fmla="val 1060183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A1C68A23-CB13-44F3-8A39-DC702F97A28A}"/>
                </a:ext>
              </a:extLst>
            </p:cNvPr>
            <p:cNvSpPr/>
            <p:nvPr/>
          </p:nvSpPr>
          <p:spPr>
            <a:xfrm rot="8597839">
              <a:off x="10229194" y="3664138"/>
              <a:ext cx="130853" cy="11280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BDFCF26-A8B9-468C-8E35-EA68B822D17C}"/>
              </a:ext>
            </a:extLst>
          </p:cNvPr>
          <p:cNvSpPr txBox="1"/>
          <p:nvPr/>
        </p:nvSpPr>
        <p:spPr>
          <a:xfrm>
            <a:off x="10349431" y="3949764"/>
            <a:ext cx="922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(0.5,0)</a:t>
            </a:r>
            <a:endParaRPr lang="ko-KR" altLang="en-US" sz="105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1E6047-B11D-4422-8A27-9864D13664D3}"/>
              </a:ext>
            </a:extLst>
          </p:cNvPr>
          <p:cNvSpPr txBox="1"/>
          <p:nvPr/>
        </p:nvSpPr>
        <p:spPr>
          <a:xfrm>
            <a:off x="320826" y="5196380"/>
            <a:ext cx="136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 image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ED84269-662F-47F7-B5BA-6DF2BAC0B935}"/>
              </a:ext>
            </a:extLst>
          </p:cNvPr>
          <p:cNvSpPr txBox="1"/>
          <p:nvPr/>
        </p:nvSpPr>
        <p:spPr>
          <a:xfrm>
            <a:off x="3311834" y="6558308"/>
            <a:ext cx="136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Output image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3679492-31A4-4B9C-B59A-1C7634BA7647}"/>
              </a:ext>
            </a:extLst>
          </p:cNvPr>
          <p:cNvSpPr txBox="1"/>
          <p:nvPr/>
        </p:nvSpPr>
        <p:spPr>
          <a:xfrm>
            <a:off x="6866324" y="6264179"/>
            <a:ext cx="136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Output image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9D1B94-17F4-4BF7-8D0E-0D413244180D}"/>
              </a:ext>
            </a:extLst>
          </p:cNvPr>
          <p:cNvSpPr txBox="1"/>
          <p:nvPr/>
        </p:nvSpPr>
        <p:spPr>
          <a:xfrm>
            <a:off x="9956996" y="5017840"/>
            <a:ext cx="1368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Input image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47BED63-869B-4E4C-BB70-58845954DD63}"/>
              </a:ext>
            </a:extLst>
          </p:cNvPr>
          <p:cNvGrpSpPr/>
          <p:nvPr/>
        </p:nvGrpSpPr>
        <p:grpSpPr>
          <a:xfrm>
            <a:off x="660237" y="3202891"/>
            <a:ext cx="2389032" cy="1007613"/>
            <a:chOff x="6698789" y="3244678"/>
            <a:chExt cx="3661258" cy="1101012"/>
          </a:xfrm>
        </p:grpSpPr>
        <p:sp>
          <p:nvSpPr>
            <p:cNvPr id="64" name="원호 63">
              <a:extLst>
                <a:ext uri="{FF2B5EF4-FFF2-40B4-BE49-F238E27FC236}">
                  <a16:creationId xmlns:a16="http://schemas.microsoft.com/office/drawing/2014/main" id="{F1B8717D-E75E-4918-A298-C0273E8BEF58}"/>
                </a:ext>
              </a:extLst>
            </p:cNvPr>
            <p:cNvSpPr/>
            <p:nvPr/>
          </p:nvSpPr>
          <p:spPr>
            <a:xfrm flipV="1">
              <a:off x="6698789" y="3244678"/>
              <a:ext cx="3616786" cy="1101012"/>
            </a:xfrm>
            <a:prstGeom prst="arc">
              <a:avLst>
                <a:gd name="adj1" fmla="val 240711"/>
                <a:gd name="adj2" fmla="val 1060183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08F93FAA-8B43-471B-8583-AB9256B848C1}"/>
                </a:ext>
              </a:extLst>
            </p:cNvPr>
            <p:cNvSpPr/>
            <p:nvPr/>
          </p:nvSpPr>
          <p:spPr>
            <a:xfrm rot="8597839">
              <a:off x="10229194" y="3664138"/>
              <a:ext cx="130853" cy="11280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B9E6754-6568-4721-BE52-CD66076BF565}"/>
              </a:ext>
            </a:extLst>
          </p:cNvPr>
          <p:cNvSpPr txBox="1"/>
          <p:nvPr/>
        </p:nvSpPr>
        <p:spPr>
          <a:xfrm>
            <a:off x="10241519" y="3146210"/>
            <a:ext cx="187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What intensity is </a:t>
            </a:r>
          </a:p>
          <a:p>
            <a:r>
              <a:rPr lang="en-US" altLang="ko-KR" sz="1400" dirty="0">
                <a:solidFill>
                  <a:srgbClr val="0070C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 this pixel(0.5 , 0)?</a:t>
            </a:r>
            <a:endParaRPr lang="ko-KR" altLang="en-US" sz="1400" dirty="0">
              <a:solidFill>
                <a:srgbClr val="0070C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821EF8-CB5F-4181-917E-BD6808082BAF}"/>
              </a:ext>
            </a:extLst>
          </p:cNvPr>
          <p:cNvSpPr txBox="1"/>
          <p:nvPr/>
        </p:nvSpPr>
        <p:spPr>
          <a:xfrm>
            <a:off x="9647770" y="2467093"/>
            <a:ext cx="248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Need to find the intensity : interpolation</a:t>
            </a:r>
            <a:endParaRPr lang="ko-KR" altLang="en-US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4919FB-406B-46D1-8340-698AB16B55A3}"/>
              </a:ext>
            </a:extLst>
          </p:cNvPr>
          <p:cNvCxnSpPr>
            <a:cxnSpLocks/>
            <a:stCxn id="66" idx="0"/>
            <a:endCxn id="67" idx="2"/>
          </p:cNvCxnSpPr>
          <p:nvPr/>
        </p:nvCxnSpPr>
        <p:spPr>
          <a:xfrm flipH="1" flipV="1">
            <a:off x="10890783" y="2990313"/>
            <a:ext cx="287877" cy="1558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5D08E3-A579-4F6D-9AED-E81685B3936C}"/>
              </a:ext>
            </a:extLst>
          </p:cNvPr>
          <p:cNvSpPr txBox="1"/>
          <p:nvPr/>
        </p:nvSpPr>
        <p:spPr>
          <a:xfrm>
            <a:off x="3564449" y="2087370"/>
            <a:ext cx="392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★Pixel : discrete coordinate★</a:t>
            </a:r>
            <a:endParaRPr lang="ko-KR" altLang="en-US" sz="20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98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C6C42-D125-4FE6-9808-3C71B6B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4978-5663-4114-AC79-2A53B9FC708C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6306A-7D59-4186-B60B-99FBD4C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Nearest interpolation : determine the value from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rounding off to the nearest integer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20" name="표 27">
            <a:extLst>
              <a:ext uri="{FF2B5EF4-FFF2-40B4-BE49-F238E27FC236}">
                <a16:creationId xmlns:a16="http://schemas.microsoft.com/office/drawing/2014/main" id="{A493244C-87AF-4BEE-8A21-79A91D3AE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57497"/>
              </p:ext>
            </p:extLst>
          </p:nvPr>
        </p:nvGraphicFramePr>
        <p:xfrm>
          <a:off x="1515630" y="3131664"/>
          <a:ext cx="2419292" cy="241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74542059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50867120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584150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?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99060"/>
                  </a:ext>
                </a:extLst>
              </a:tr>
            </a:tbl>
          </a:graphicData>
        </a:graphic>
      </p:graphicFrame>
      <p:graphicFrame>
        <p:nvGraphicFramePr>
          <p:cNvPr id="21" name="표 27">
            <a:extLst>
              <a:ext uri="{FF2B5EF4-FFF2-40B4-BE49-F238E27FC236}">
                <a16:creationId xmlns:a16="http://schemas.microsoft.com/office/drawing/2014/main" id="{6B1FAFDE-5E65-473C-8D5E-EDB6E6DBA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877759"/>
              </p:ext>
            </p:extLst>
          </p:nvPr>
        </p:nvGraphicFramePr>
        <p:xfrm>
          <a:off x="5208101" y="3131664"/>
          <a:ext cx="1209646" cy="1209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4FF72E-FB7C-4A2E-8BB3-61A70E64FF07}"/>
              </a:ext>
            </a:extLst>
          </p:cNvPr>
          <p:cNvGrpSpPr/>
          <p:nvPr/>
        </p:nvGrpSpPr>
        <p:grpSpPr>
          <a:xfrm rot="156628">
            <a:off x="2409509" y="2662650"/>
            <a:ext cx="3436376" cy="1262075"/>
            <a:chOff x="6698789" y="3244678"/>
            <a:chExt cx="3661258" cy="1101012"/>
          </a:xfrm>
        </p:grpSpPr>
        <p:sp>
          <p:nvSpPr>
            <p:cNvPr id="23" name="원호 22">
              <a:extLst>
                <a:ext uri="{FF2B5EF4-FFF2-40B4-BE49-F238E27FC236}">
                  <a16:creationId xmlns:a16="http://schemas.microsoft.com/office/drawing/2014/main" id="{4111D429-738C-4315-AAA8-1745BF9EE926}"/>
                </a:ext>
              </a:extLst>
            </p:cNvPr>
            <p:cNvSpPr/>
            <p:nvPr/>
          </p:nvSpPr>
          <p:spPr>
            <a:xfrm flipV="1">
              <a:off x="6698789" y="3244678"/>
              <a:ext cx="3616786" cy="1101012"/>
            </a:xfrm>
            <a:prstGeom prst="arc">
              <a:avLst>
                <a:gd name="adj1" fmla="val 240711"/>
                <a:gd name="adj2" fmla="val 10601831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8CB71D46-B22A-46F3-9425-192A0FC499FB}"/>
                </a:ext>
              </a:extLst>
            </p:cNvPr>
            <p:cNvSpPr/>
            <p:nvPr/>
          </p:nvSpPr>
          <p:spPr>
            <a:xfrm rot="8597839">
              <a:off x="10229194" y="3664138"/>
              <a:ext cx="130853" cy="112804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C6767AF-259E-4B76-B54F-206E19068C46}"/>
              </a:ext>
            </a:extLst>
          </p:cNvPr>
          <p:cNvSpPr txBox="1"/>
          <p:nvPr/>
        </p:nvSpPr>
        <p:spPr>
          <a:xfrm>
            <a:off x="5514037" y="3371635"/>
            <a:ext cx="581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(0.5,0)</a:t>
            </a:r>
            <a:endParaRPr lang="ko-KR" altLang="en-US" sz="105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830E394-7AFC-4686-B983-88A1CDA16D8B}"/>
              </a:ext>
            </a:extLst>
          </p:cNvPr>
          <p:cNvCxnSpPr>
            <a:cxnSpLocks/>
          </p:cNvCxnSpPr>
          <p:nvPr/>
        </p:nvCxnSpPr>
        <p:spPr>
          <a:xfrm>
            <a:off x="5954989" y="3603841"/>
            <a:ext cx="925515" cy="3540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BFF5E-9390-4812-B4F0-26ADD805CDE2}"/>
              </a:ext>
            </a:extLst>
          </p:cNvPr>
          <p:cNvSpPr txBox="1"/>
          <p:nvPr/>
        </p:nvSpPr>
        <p:spPr>
          <a:xfrm>
            <a:off x="6813829" y="3873467"/>
            <a:ext cx="925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 (1,0) = 50</a:t>
            </a:r>
            <a:endParaRPr lang="ko-KR" altLang="en-US" sz="105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25AA049-168F-4B70-930E-4B540840C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289539"/>
              </p:ext>
            </p:extLst>
          </p:nvPr>
        </p:nvGraphicFramePr>
        <p:xfrm>
          <a:off x="8848264" y="3131664"/>
          <a:ext cx="2419292" cy="241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823">
                  <a:extLst>
                    <a:ext uri="{9D8B030D-6E8A-4147-A177-3AD203B41FA5}">
                      <a16:colId xmlns:a16="http://schemas.microsoft.com/office/drawing/2014/main" val="44884356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945529825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745420592"/>
                    </a:ext>
                  </a:extLst>
                </a:gridCol>
                <a:gridCol w="604823">
                  <a:extLst>
                    <a:ext uri="{9D8B030D-6E8A-4147-A177-3AD203B41FA5}">
                      <a16:colId xmlns:a16="http://schemas.microsoft.com/office/drawing/2014/main" val="1508671205"/>
                    </a:ext>
                  </a:extLst>
                </a:gridCol>
              </a:tblGrid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(1,0)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(3,0)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40921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(1,1)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(3,1)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33712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(1,2)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(3,2)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584150"/>
                  </a:ext>
                </a:extLst>
              </a:tr>
              <a:tr h="604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(0,3)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(1,3)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(2,3)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(3,3)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255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51208" marR="51208" marT="25605" marB="2560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99060"/>
                  </a:ext>
                </a:extLst>
              </a:tr>
            </a:tbl>
          </a:graphicData>
        </a:graphic>
      </p:graphicFrame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B618EC7-1290-403E-867D-EDDDD056146B}"/>
              </a:ext>
            </a:extLst>
          </p:cNvPr>
          <p:cNvSpPr/>
          <p:nvPr/>
        </p:nvSpPr>
        <p:spPr>
          <a:xfrm>
            <a:off x="7915576" y="3873467"/>
            <a:ext cx="592097" cy="2932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63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C6C42-D125-4FE6-9808-3C71B6B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4978-5663-4114-AC79-2A53B9FC708C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6306A-7D59-4186-B60B-99FBD4C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Bilinear interpolation : determine the value using 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 equation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1F771BA-2A39-4F0E-833F-7E6FA81D7A01}"/>
              </a:ext>
            </a:extLst>
          </p:cNvPr>
          <p:cNvGrpSpPr/>
          <p:nvPr/>
        </p:nvGrpSpPr>
        <p:grpSpPr>
          <a:xfrm>
            <a:off x="565627" y="2519034"/>
            <a:ext cx="4683222" cy="3846840"/>
            <a:chOff x="288192" y="2704829"/>
            <a:chExt cx="4402915" cy="361659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3FEAB3E-495D-47A9-96AC-32C971F1FF5B}"/>
                </a:ext>
              </a:extLst>
            </p:cNvPr>
            <p:cNvGrpSpPr/>
            <p:nvPr/>
          </p:nvGrpSpPr>
          <p:grpSpPr>
            <a:xfrm>
              <a:off x="347856" y="2704829"/>
              <a:ext cx="4343251" cy="3616594"/>
              <a:chOff x="7618634" y="2595833"/>
              <a:chExt cx="2509557" cy="2089690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5E480646-6C68-4774-A558-6BD7F4C38B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902" y="2595833"/>
                <a:ext cx="0" cy="208969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29C68462-8C70-4509-BC82-0DA06884A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8634" y="4266664"/>
                <a:ext cx="2509557" cy="0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9D3FE2D-FB46-4BC5-91DC-6C4F436A7A4C}"/>
                </a:ext>
              </a:extLst>
            </p:cNvPr>
            <p:cNvCxnSpPr>
              <a:cxnSpLocks/>
            </p:cNvCxnSpPr>
            <p:nvPr/>
          </p:nvCxnSpPr>
          <p:spPr>
            <a:xfrm>
              <a:off x="1781175" y="5476875"/>
              <a:ext cx="0" cy="266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91D0DB5-1ED3-47C8-9AA2-2EFB00F877AE}"/>
                </a:ext>
              </a:extLst>
            </p:cNvPr>
            <p:cNvCxnSpPr>
              <a:cxnSpLocks/>
            </p:cNvCxnSpPr>
            <p:nvPr/>
          </p:nvCxnSpPr>
          <p:spPr>
            <a:xfrm>
              <a:off x="3943350" y="5476875"/>
              <a:ext cx="0" cy="266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2D6CED2-DA46-4D60-815C-4C86DF9A4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1176" y="3238500"/>
              <a:ext cx="2162174" cy="1647825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5CEA43C-6530-4901-9FFE-1CE0F730CEE9}"/>
                </a:ext>
              </a:extLst>
            </p:cNvPr>
            <p:cNvCxnSpPr>
              <a:cxnSpLocks/>
            </p:cNvCxnSpPr>
            <p:nvPr/>
          </p:nvCxnSpPr>
          <p:spPr>
            <a:xfrm>
              <a:off x="1781176" y="4886325"/>
              <a:ext cx="0" cy="59055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95E5B41-765F-48CB-A78A-214F8E0DA0B4}"/>
                </a:ext>
              </a:extLst>
            </p:cNvPr>
            <p:cNvCxnSpPr>
              <a:cxnSpLocks/>
            </p:cNvCxnSpPr>
            <p:nvPr/>
          </p:nvCxnSpPr>
          <p:spPr>
            <a:xfrm>
              <a:off x="3943350" y="3238500"/>
              <a:ext cx="0" cy="2238375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CF1D89-5AE9-4441-9869-3ED952496DAF}"/>
                    </a:ext>
                  </a:extLst>
                </p:cNvPr>
                <p:cNvSpPr txBox="1"/>
                <p:nvPr/>
              </p:nvSpPr>
              <p:spPr>
                <a:xfrm>
                  <a:off x="1557338" y="5678544"/>
                  <a:ext cx="44767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6CF1D89-5AE9-4441-9869-3ED952496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338" y="5678544"/>
                  <a:ext cx="447674" cy="347226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778A9D2-CF92-4F2A-8D2A-4C79AF47F3E9}"/>
                    </a:ext>
                  </a:extLst>
                </p:cNvPr>
                <p:cNvSpPr txBox="1"/>
                <p:nvPr/>
              </p:nvSpPr>
              <p:spPr>
                <a:xfrm>
                  <a:off x="3719513" y="5678544"/>
                  <a:ext cx="44767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778A9D2-CF92-4F2A-8D2A-4C79AF47F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513" y="5678544"/>
                  <a:ext cx="447674" cy="347226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F32FF42-22E2-46C6-ACA3-C8B07BFF4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707" y="4886325"/>
              <a:ext cx="728468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1A971D9-A0C3-435A-A14E-4DB13ECC2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707" y="3248025"/>
              <a:ext cx="2890643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8A1032E-F367-4AE1-B34A-3CB8AB6F2B20}"/>
                    </a:ext>
                  </a:extLst>
                </p:cNvPr>
                <p:cNvSpPr txBox="1"/>
                <p:nvPr/>
              </p:nvSpPr>
              <p:spPr>
                <a:xfrm>
                  <a:off x="288192" y="4660384"/>
                  <a:ext cx="82379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8A1032E-F367-4AE1-B34A-3CB8AB6F2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92" y="4660384"/>
                  <a:ext cx="823794" cy="347226"/>
                </a:xfrm>
                <a:prstGeom prst="rect">
                  <a:avLst/>
                </a:prstGeom>
                <a:blipFill>
                  <a:blip r:embed="rId5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674B59C-3C25-4912-A08E-47E6CEF283BF}"/>
                    </a:ext>
                  </a:extLst>
                </p:cNvPr>
                <p:cNvSpPr txBox="1"/>
                <p:nvPr/>
              </p:nvSpPr>
              <p:spPr>
                <a:xfrm>
                  <a:off x="288192" y="3063875"/>
                  <a:ext cx="82379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674B59C-3C25-4912-A08E-47E6CEF28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92" y="3063875"/>
                  <a:ext cx="823794" cy="347226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82B8F88-83C9-4545-8B09-4B5EFA8C882D}"/>
                </a:ext>
              </a:extLst>
            </p:cNvPr>
            <p:cNvCxnSpPr>
              <a:cxnSpLocks/>
            </p:cNvCxnSpPr>
            <p:nvPr/>
          </p:nvCxnSpPr>
          <p:spPr>
            <a:xfrm>
              <a:off x="2371726" y="4438650"/>
              <a:ext cx="0" cy="115786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C098F1-94E7-4C11-8914-18648D20CDD2}"/>
                    </a:ext>
                  </a:extLst>
                </p:cNvPr>
                <p:cNvSpPr txBox="1"/>
                <p:nvPr/>
              </p:nvSpPr>
              <p:spPr>
                <a:xfrm>
                  <a:off x="2147888" y="5678544"/>
                  <a:ext cx="44767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C098F1-94E7-4C11-8914-18648D20C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888" y="5678544"/>
                  <a:ext cx="447674" cy="34722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7808EB1-DEEB-48FD-9A6C-CC4FB336C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707" y="4467225"/>
              <a:ext cx="1319019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A2C6219-856A-4035-A0CD-633376E94939}"/>
                    </a:ext>
                  </a:extLst>
                </p:cNvPr>
                <p:cNvSpPr txBox="1"/>
                <p:nvPr/>
              </p:nvSpPr>
              <p:spPr>
                <a:xfrm>
                  <a:off x="288192" y="4282559"/>
                  <a:ext cx="823794" cy="3472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A2C6219-856A-4035-A0CD-633376E94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92" y="4282559"/>
                  <a:ext cx="823794" cy="347226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CFDEBF4-5B1F-4CE3-A62D-6DF483ECD9CE}"/>
                </a:ext>
              </a:extLst>
            </p:cNvPr>
            <p:cNvCxnSpPr>
              <a:cxnSpLocks/>
            </p:cNvCxnSpPr>
            <p:nvPr/>
          </p:nvCxnSpPr>
          <p:spPr>
            <a:xfrm>
              <a:off x="2371726" y="5476875"/>
              <a:ext cx="0" cy="2667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E08A66CF-7A05-46DF-AB25-8F7C0513F46E}"/>
                </a:ext>
              </a:extLst>
            </p:cNvPr>
            <p:cNvSpPr/>
            <p:nvPr/>
          </p:nvSpPr>
          <p:spPr>
            <a:xfrm>
              <a:off x="1787124" y="5425559"/>
              <a:ext cx="585754" cy="369332"/>
            </a:xfrm>
            <a:prstGeom prst="arc">
              <a:avLst>
                <a:gd name="adj1" fmla="val 10959900"/>
                <a:gd name="adj2" fmla="val 2121451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4FB315F3-1520-480A-A318-AB30AE5AC209}"/>
                </a:ext>
              </a:extLst>
            </p:cNvPr>
            <p:cNvSpPr/>
            <p:nvPr/>
          </p:nvSpPr>
          <p:spPr>
            <a:xfrm>
              <a:off x="2388407" y="5358163"/>
              <a:ext cx="1538257" cy="476694"/>
            </a:xfrm>
            <a:prstGeom prst="arc">
              <a:avLst>
                <a:gd name="adj1" fmla="val 10959900"/>
                <a:gd name="adj2" fmla="val 4340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3F1F90A-256E-449F-8D44-98C716BA6E2E}"/>
                    </a:ext>
                  </a:extLst>
                </p:cNvPr>
                <p:cNvSpPr txBox="1"/>
                <p:nvPr/>
              </p:nvSpPr>
              <p:spPr>
                <a:xfrm>
                  <a:off x="1550911" y="5018832"/>
                  <a:ext cx="1058180" cy="3472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3F1F90A-256E-449F-8D44-98C716BA6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0911" y="5018832"/>
                  <a:ext cx="1058180" cy="347226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C73989-BC68-433B-A79E-1D1FA906D247}"/>
                    </a:ext>
                  </a:extLst>
                </p:cNvPr>
                <p:cNvSpPr txBox="1"/>
                <p:nvPr/>
              </p:nvSpPr>
              <p:spPr>
                <a:xfrm>
                  <a:off x="2628444" y="5005922"/>
                  <a:ext cx="1058180" cy="3472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9C73989-BC68-433B-A79E-1D1FA906D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444" y="5005922"/>
                  <a:ext cx="1058180" cy="347226"/>
                </a:xfrm>
                <a:prstGeom prst="rect">
                  <a:avLst/>
                </a:prstGeom>
                <a:blipFill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3DB2E7-1B61-4E2C-818C-65E6B4001283}"/>
                  </a:ext>
                </a:extLst>
              </p:cNvPr>
              <p:cNvSpPr txBox="1"/>
              <p:nvPr/>
            </p:nvSpPr>
            <p:spPr>
              <a:xfrm>
                <a:off x="5334111" y="3310519"/>
                <a:ext cx="6038220" cy="2089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>
                  <a:solidFill>
                    <a:schemeClr val="bg1"/>
                  </a:solidFill>
                </a:endParaRP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solidFill>
                    <a:schemeClr val="bg1"/>
                  </a:solidFill>
                </a:endParaRP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  <a:p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83DB2E7-1B61-4E2C-818C-65E6B400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111" y="3310519"/>
                <a:ext cx="6038220" cy="20890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AAE816DB-817C-4D5B-979B-F95EDAE9883A}"/>
              </a:ext>
            </a:extLst>
          </p:cNvPr>
          <p:cNvSpPr txBox="1"/>
          <p:nvPr/>
        </p:nvSpPr>
        <p:spPr>
          <a:xfrm>
            <a:off x="6969114" y="4933144"/>
            <a:ext cx="1997959" cy="4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Use weight</a:t>
            </a:r>
            <a:endParaRPr lang="ko-KR" altLang="en-US" sz="1400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1D0BFEE-8DB0-41F0-8C0D-F47194FAC479}"/>
              </a:ext>
            </a:extLst>
          </p:cNvPr>
          <p:cNvGrpSpPr/>
          <p:nvPr/>
        </p:nvGrpSpPr>
        <p:grpSpPr>
          <a:xfrm>
            <a:off x="6970522" y="4242212"/>
            <a:ext cx="1668654" cy="644088"/>
            <a:chOff x="6554030" y="2924991"/>
            <a:chExt cx="1618615" cy="616840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3F7FF958-F568-430E-B422-AD8676BCCC5B}"/>
                </a:ext>
              </a:extLst>
            </p:cNvPr>
            <p:cNvCxnSpPr>
              <a:cxnSpLocks/>
            </p:cNvCxnSpPr>
            <p:nvPr/>
          </p:nvCxnSpPr>
          <p:spPr>
            <a:xfrm>
              <a:off x="6554030" y="3249731"/>
              <a:ext cx="0" cy="2921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D464720-C4B0-45EB-A8B7-C7F0A1AB1AEC}"/>
                </a:ext>
              </a:extLst>
            </p:cNvPr>
            <p:cNvGrpSpPr/>
            <p:nvPr/>
          </p:nvGrpSpPr>
          <p:grpSpPr>
            <a:xfrm>
              <a:off x="6554030" y="2924991"/>
              <a:ext cx="1618615" cy="616839"/>
              <a:chOff x="6554030" y="2924991"/>
              <a:chExt cx="1618615" cy="616839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2E815CF8-5AAB-46D4-B565-BF8C9A085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030" y="3541829"/>
                <a:ext cx="161734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F7F9B184-4C2B-445A-B4C2-F1DDB11EA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2645" y="2929373"/>
                <a:ext cx="0" cy="61245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921F0D0-2ABC-4CC6-96A7-F2A431EBB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030" y="3249096"/>
                <a:ext cx="77914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7C7F627A-6128-4CB0-9ED1-A69238655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177" y="2928737"/>
                <a:ext cx="0" cy="32035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2D456C9F-A307-4040-8097-D3EFD0176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33176" y="2924991"/>
                <a:ext cx="838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2165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C6C42-D125-4FE6-9808-3C71B6B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4978-5663-4114-AC79-2A53B9FC708C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6306A-7D59-4186-B60B-99FBD4C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Bilinear interpolation : determine the value using 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 equation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5F814DB-C915-481F-8C5B-879C36741372}"/>
              </a:ext>
            </a:extLst>
          </p:cNvPr>
          <p:cNvGrpSpPr/>
          <p:nvPr/>
        </p:nvGrpSpPr>
        <p:grpSpPr>
          <a:xfrm>
            <a:off x="589204" y="2446354"/>
            <a:ext cx="4716222" cy="3890083"/>
            <a:chOff x="8676301" y="1462526"/>
            <a:chExt cx="3225211" cy="2660252"/>
          </a:xfrm>
        </p:grpSpPr>
        <p:sp>
          <p:nvSpPr>
            <p:cNvPr id="143" name="원호 142">
              <a:extLst>
                <a:ext uri="{FF2B5EF4-FFF2-40B4-BE49-F238E27FC236}">
                  <a16:creationId xmlns:a16="http://schemas.microsoft.com/office/drawing/2014/main" id="{35D14CCD-6707-4A99-A9EF-05D88689D609}"/>
                </a:ext>
              </a:extLst>
            </p:cNvPr>
            <p:cNvSpPr/>
            <p:nvPr/>
          </p:nvSpPr>
          <p:spPr>
            <a:xfrm>
              <a:off x="10648491" y="3651868"/>
              <a:ext cx="585754" cy="369332"/>
            </a:xfrm>
            <a:prstGeom prst="arc">
              <a:avLst>
                <a:gd name="adj1" fmla="val 10959900"/>
                <a:gd name="adj2" fmla="val 2121451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4" name="원호 143">
              <a:extLst>
                <a:ext uri="{FF2B5EF4-FFF2-40B4-BE49-F238E27FC236}">
                  <a16:creationId xmlns:a16="http://schemas.microsoft.com/office/drawing/2014/main" id="{4B21F427-82D0-419F-BD75-E5D63E6DEA51}"/>
                </a:ext>
              </a:extLst>
            </p:cNvPr>
            <p:cNvSpPr/>
            <p:nvPr/>
          </p:nvSpPr>
          <p:spPr>
            <a:xfrm>
              <a:off x="9359234" y="3612044"/>
              <a:ext cx="1278348" cy="476694"/>
            </a:xfrm>
            <a:prstGeom prst="arc">
              <a:avLst>
                <a:gd name="adj1" fmla="val 10959900"/>
                <a:gd name="adj2" fmla="val 4340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9" name="원호 138">
              <a:extLst>
                <a:ext uri="{FF2B5EF4-FFF2-40B4-BE49-F238E27FC236}">
                  <a16:creationId xmlns:a16="http://schemas.microsoft.com/office/drawing/2014/main" id="{53ACA7CA-C10F-46AE-8462-BE737AC050E7}"/>
                </a:ext>
              </a:extLst>
            </p:cNvPr>
            <p:cNvSpPr/>
            <p:nvPr/>
          </p:nvSpPr>
          <p:spPr>
            <a:xfrm>
              <a:off x="10648491" y="1755898"/>
              <a:ext cx="585754" cy="369332"/>
            </a:xfrm>
            <a:prstGeom prst="arc">
              <a:avLst>
                <a:gd name="adj1" fmla="val 10959900"/>
                <a:gd name="adj2" fmla="val 2121451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0" name="원호 139">
              <a:extLst>
                <a:ext uri="{FF2B5EF4-FFF2-40B4-BE49-F238E27FC236}">
                  <a16:creationId xmlns:a16="http://schemas.microsoft.com/office/drawing/2014/main" id="{DFD0B985-1B76-4841-9A83-A1EA7A205046}"/>
                </a:ext>
              </a:extLst>
            </p:cNvPr>
            <p:cNvSpPr/>
            <p:nvPr/>
          </p:nvSpPr>
          <p:spPr>
            <a:xfrm>
              <a:off x="9359234" y="1716074"/>
              <a:ext cx="1278348" cy="476694"/>
            </a:xfrm>
            <a:prstGeom prst="arc">
              <a:avLst>
                <a:gd name="adj1" fmla="val 10959900"/>
                <a:gd name="adj2" fmla="val 4340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7" name="원호 146">
              <a:extLst>
                <a:ext uri="{FF2B5EF4-FFF2-40B4-BE49-F238E27FC236}">
                  <a16:creationId xmlns:a16="http://schemas.microsoft.com/office/drawing/2014/main" id="{70FDC1DA-C5AC-48FC-9956-6B412ABFC760}"/>
                </a:ext>
              </a:extLst>
            </p:cNvPr>
            <p:cNvSpPr/>
            <p:nvPr/>
          </p:nvSpPr>
          <p:spPr>
            <a:xfrm rot="16200000" flipV="1">
              <a:off x="9069114" y="2039002"/>
              <a:ext cx="585591" cy="349959"/>
            </a:xfrm>
            <a:prstGeom prst="arc">
              <a:avLst>
                <a:gd name="adj1" fmla="val 10959900"/>
                <a:gd name="adj2" fmla="val 2121451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8" name="원호 147">
              <a:extLst>
                <a:ext uri="{FF2B5EF4-FFF2-40B4-BE49-F238E27FC236}">
                  <a16:creationId xmlns:a16="http://schemas.microsoft.com/office/drawing/2014/main" id="{D78299A5-885A-4C78-8FEC-35A71355A311}"/>
                </a:ext>
              </a:extLst>
            </p:cNvPr>
            <p:cNvSpPr/>
            <p:nvPr/>
          </p:nvSpPr>
          <p:spPr>
            <a:xfrm rot="16200000" flipV="1">
              <a:off x="8735763" y="2967713"/>
              <a:ext cx="1277992" cy="396989"/>
            </a:xfrm>
            <a:prstGeom prst="arc">
              <a:avLst>
                <a:gd name="adj1" fmla="val 10959900"/>
                <a:gd name="adj2" fmla="val 43405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4BA61A20-2937-410C-A112-0002184B788E}"/>
                </a:ext>
              </a:extLst>
            </p:cNvPr>
            <p:cNvGrpSpPr/>
            <p:nvPr/>
          </p:nvGrpSpPr>
          <p:grpSpPr>
            <a:xfrm>
              <a:off x="8676301" y="1650591"/>
              <a:ext cx="3225211" cy="2472187"/>
              <a:chOff x="6108300" y="4276896"/>
              <a:chExt cx="3225211" cy="2472187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118A4787-AF10-470B-BB9B-7BBAF9A310F0}"/>
                  </a:ext>
                </a:extLst>
              </p:cNvPr>
              <p:cNvGrpSpPr/>
              <p:nvPr/>
            </p:nvGrpSpPr>
            <p:grpSpPr>
              <a:xfrm>
                <a:off x="6108300" y="4276896"/>
                <a:ext cx="3225211" cy="2472187"/>
                <a:chOff x="6108300" y="4276896"/>
                <a:chExt cx="3225211" cy="2472187"/>
              </a:xfrm>
            </p:grpSpPr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590C42E4-F47B-4E88-AF66-84A9FBCDFC87}"/>
                    </a:ext>
                  </a:extLst>
                </p:cNvPr>
                <p:cNvGrpSpPr/>
                <p:nvPr/>
              </p:nvGrpSpPr>
              <p:grpSpPr>
                <a:xfrm>
                  <a:off x="6506386" y="4282559"/>
                  <a:ext cx="2463254" cy="2466524"/>
                  <a:chOff x="5874544" y="4651891"/>
                  <a:chExt cx="1883569" cy="1886069"/>
                </a:xfrm>
              </p:grpSpPr>
              <p:cxnSp>
                <p:nvCxnSpPr>
                  <p:cNvPr id="120" name="직선 연결선 119">
                    <a:extLst>
                      <a:ext uri="{FF2B5EF4-FFF2-40B4-BE49-F238E27FC236}">
                        <a16:creationId xmlns:a16="http://schemas.microsoft.com/office/drawing/2014/main" id="{EF2FA53E-C18F-4E0E-B12D-A6B0F8691B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69867" y="4651891"/>
                    <a:ext cx="0" cy="1886069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>
                    <a:extLst>
                      <a:ext uri="{FF2B5EF4-FFF2-40B4-BE49-F238E27FC236}">
                        <a16:creationId xmlns:a16="http://schemas.microsoft.com/office/drawing/2014/main" id="{036B1498-AEEA-4B10-824B-9BF6E878FB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4544" y="5301740"/>
                    <a:ext cx="1883569" cy="0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DEDE64DC-1D52-40DD-99CD-281CA83D33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96000" y="4651891"/>
                    <a:ext cx="0" cy="1886069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>
                    <a:extLst>
                      <a:ext uri="{FF2B5EF4-FFF2-40B4-BE49-F238E27FC236}">
                        <a16:creationId xmlns:a16="http://schemas.microsoft.com/office/drawing/2014/main" id="{E8766F7F-FF61-44D3-A6C9-3017A1C97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36180" y="4651891"/>
                    <a:ext cx="0" cy="1886069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AD15AC73-B61E-48E3-AA6D-9EC193E3C9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4544" y="6321423"/>
                    <a:ext cx="1883569" cy="0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>
                    <a:extLst>
                      <a:ext uri="{FF2B5EF4-FFF2-40B4-BE49-F238E27FC236}">
                        <a16:creationId xmlns:a16="http://schemas.microsoft.com/office/drawing/2014/main" id="{B0226474-2B09-49C4-B2BD-AD76DF592E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74544" y="4864098"/>
                    <a:ext cx="1883569" cy="0"/>
                  </a:xfrm>
                  <a:prstGeom prst="line">
                    <a:avLst/>
                  </a:prstGeom>
                  <a:ln w="19050">
                    <a:solidFill>
                      <a:schemeClr val="bg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B4176002-8C46-4A11-ADAE-765CC8C084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1166" y="4276896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B4176002-8C46-4A11-ADAE-765CC8C084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1166" y="4276896"/>
                      <a:ext cx="687550" cy="23152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092C64D1-F22C-4B6C-8EE5-47AE79613B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08300" y="6156623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092C64D1-F22C-4B6C-8EE5-47AE79613B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08300" y="6156623"/>
                      <a:ext cx="687550" cy="23152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0C0009F-F694-4EA4-88F7-48F5FEF08E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45961" y="6156624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F0C0009F-F694-4EA4-88F7-48F5FEF08E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45961" y="6156624"/>
                      <a:ext cx="687550" cy="23152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9039875E-0094-47F0-B37E-95AB287C0A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1709" y="4277823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9039875E-0094-47F0-B37E-95AB287C0A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31709" y="4277823"/>
                      <a:ext cx="687550" cy="23152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5C397C43-77A3-499D-9EEA-5290FD93A3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6838" y="4825562"/>
                      <a:ext cx="687550" cy="2315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>
                <p:sp>
                  <p:nvSpPr>
                    <p:cNvPr id="132" name="TextBox 131">
                      <a:extLst>
                        <a:ext uri="{FF2B5EF4-FFF2-40B4-BE49-F238E27FC236}">
                          <a16:creationId xmlns:a16="http://schemas.microsoft.com/office/drawing/2014/main" id="{5C397C43-77A3-499D-9EEA-5290FD93A3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76838" y="4825562"/>
                      <a:ext cx="687550" cy="23152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DD99717C-D64E-4C34-AA24-A320B3804A52}"/>
                  </a:ext>
                </a:extLst>
              </p:cNvPr>
              <p:cNvSpPr/>
              <p:nvPr/>
            </p:nvSpPr>
            <p:spPr>
              <a:xfrm>
                <a:off x="6760540" y="4527793"/>
                <a:ext cx="64563" cy="645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DF44817A-2EBF-4870-932E-A061F36A8AC6}"/>
                  </a:ext>
                </a:extLst>
              </p:cNvPr>
              <p:cNvSpPr/>
              <p:nvPr/>
            </p:nvSpPr>
            <p:spPr>
              <a:xfrm>
                <a:off x="8647123" y="4527793"/>
                <a:ext cx="64563" cy="645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B099F902-05D6-4960-AFB2-88DE4217CD75}"/>
                  </a:ext>
                </a:extLst>
              </p:cNvPr>
              <p:cNvSpPr/>
              <p:nvPr/>
            </p:nvSpPr>
            <p:spPr>
              <a:xfrm>
                <a:off x="8647123" y="6433623"/>
                <a:ext cx="64563" cy="645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E2148893-2592-4D03-B6A3-F193621C53C8}"/>
                  </a:ext>
                </a:extLst>
              </p:cNvPr>
              <p:cNvSpPr/>
              <p:nvPr/>
            </p:nvSpPr>
            <p:spPr>
              <a:xfrm>
                <a:off x="6760539" y="6433623"/>
                <a:ext cx="64563" cy="645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E6649731-F62B-4CB6-934D-15B15BE076BE}"/>
                  </a:ext>
                </a:extLst>
              </p:cNvPr>
              <p:cNvSpPr/>
              <p:nvPr/>
            </p:nvSpPr>
            <p:spPr>
              <a:xfrm>
                <a:off x="8038390" y="5100123"/>
                <a:ext cx="64563" cy="64563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rgbClr val="002060"/>
                  </a:solidFill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D467BE69-B485-489C-A3F5-2DEBCA18FEFE}"/>
                  </a:ext>
                </a:extLst>
              </p:cNvPr>
              <p:cNvSpPr/>
              <p:nvPr/>
            </p:nvSpPr>
            <p:spPr>
              <a:xfrm>
                <a:off x="8647123" y="5100122"/>
                <a:ext cx="64563" cy="645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76138794-22C8-4E90-B2AA-344945D8E290}"/>
                  </a:ext>
                </a:extLst>
              </p:cNvPr>
              <p:cNvSpPr/>
              <p:nvPr/>
            </p:nvSpPr>
            <p:spPr>
              <a:xfrm>
                <a:off x="6760539" y="5100122"/>
                <a:ext cx="64563" cy="645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777C513-7D2D-4F80-8D5D-D95EC3307603}"/>
                    </a:ext>
                  </a:extLst>
                </p:cNvPr>
                <p:cNvSpPr txBox="1"/>
                <p:nvPr/>
              </p:nvSpPr>
              <p:spPr>
                <a:xfrm>
                  <a:off x="9484593" y="1462526"/>
                  <a:ext cx="1058181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B777C513-7D2D-4F80-8D5D-D95EC33076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4593" y="1462526"/>
                  <a:ext cx="1058181" cy="2315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DAFD2595-4DBE-4B9F-9B21-B0EFE01D4ECF}"/>
                    </a:ext>
                  </a:extLst>
                </p:cNvPr>
                <p:cNvSpPr txBox="1"/>
                <p:nvPr/>
              </p:nvSpPr>
              <p:spPr>
                <a:xfrm>
                  <a:off x="10413404" y="1462526"/>
                  <a:ext cx="1058181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DAFD2595-4DBE-4B9F-9B21-B0EFE01D4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3404" y="1462526"/>
                  <a:ext cx="1058181" cy="2315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0C1D818-5EC7-49DC-8172-4B10312C6922}"/>
                    </a:ext>
                  </a:extLst>
                </p:cNvPr>
                <p:cNvSpPr txBox="1"/>
                <p:nvPr/>
              </p:nvSpPr>
              <p:spPr>
                <a:xfrm>
                  <a:off x="9810128" y="3358496"/>
                  <a:ext cx="407110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D0C1D818-5EC7-49DC-8172-4B10312C69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128" y="3358496"/>
                  <a:ext cx="407110" cy="23152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E53A393-C0BD-4C6D-8221-31B1A9335B5E}"/>
                    </a:ext>
                  </a:extLst>
                </p:cNvPr>
                <p:cNvSpPr txBox="1"/>
                <p:nvPr/>
              </p:nvSpPr>
              <p:spPr>
                <a:xfrm>
                  <a:off x="9494180" y="2030549"/>
                  <a:ext cx="407109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E53A393-C0BD-4C6D-8221-31B1A9335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180" y="2030549"/>
                  <a:ext cx="407109" cy="231522"/>
                </a:xfrm>
                <a:prstGeom prst="rect">
                  <a:avLst/>
                </a:prstGeom>
                <a:blipFill>
                  <a:blip r:embed="rId11"/>
                  <a:stretch>
                    <a:fillRect b="-1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CCDB0412-FF17-49E4-8ADB-1E23DEB89084}"/>
                    </a:ext>
                  </a:extLst>
                </p:cNvPr>
                <p:cNvSpPr txBox="1"/>
                <p:nvPr/>
              </p:nvSpPr>
              <p:spPr>
                <a:xfrm>
                  <a:off x="9513232" y="2996080"/>
                  <a:ext cx="407109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CCDB0412-FF17-49E4-8ADB-1E23DEB890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3232" y="2996080"/>
                  <a:ext cx="407109" cy="231522"/>
                </a:xfrm>
                <a:prstGeom prst="rect">
                  <a:avLst/>
                </a:prstGeom>
                <a:blipFill>
                  <a:blip r:embed="rId12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5484ED0F-C74A-4E4F-AAED-2F6BC7B0B28F}"/>
                    </a:ext>
                  </a:extLst>
                </p:cNvPr>
                <p:cNvSpPr txBox="1"/>
                <p:nvPr/>
              </p:nvSpPr>
              <p:spPr>
                <a:xfrm>
                  <a:off x="10745489" y="3358496"/>
                  <a:ext cx="407110" cy="23152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5484ED0F-C74A-4E4F-AAED-2F6BC7B0B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5489" y="3358496"/>
                  <a:ext cx="407110" cy="23152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708F8C9-134E-4250-AB61-F78DDADB9696}"/>
                  </a:ext>
                </a:extLst>
              </p:cNvPr>
              <p:cNvSpPr txBox="1"/>
              <p:nvPr/>
            </p:nvSpPr>
            <p:spPr>
              <a:xfrm>
                <a:off x="5454202" y="3372442"/>
                <a:ext cx="6108700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altLang="ko-KR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708F8C9-134E-4250-AB61-F78DDADB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02" y="3372442"/>
                <a:ext cx="6108700" cy="1631216"/>
              </a:xfrm>
              <a:prstGeom prst="rect">
                <a:avLst/>
              </a:prstGeom>
              <a:blipFill>
                <a:blip r:embed="rId14"/>
                <a:stretch>
                  <a:fillRect b="-3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19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C6C42-D125-4FE6-9808-3C71B6B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4978-5663-4114-AC79-2A53B9FC708C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6306A-7D59-4186-B60B-99FBD4C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Bicubic interpolation : determine the value using 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third degree polynomial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708F8C9-134E-4250-AB61-F78DDADB9696}"/>
                  </a:ext>
                </a:extLst>
              </p:cNvPr>
              <p:cNvSpPr txBox="1"/>
              <p:nvPr/>
            </p:nvSpPr>
            <p:spPr>
              <a:xfrm>
                <a:off x="4485068" y="2472300"/>
                <a:ext cx="4345649" cy="3258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1−(−1)</m:t>
                          </m:r>
                        </m:den>
                      </m:f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2−0</m:t>
                          </m:r>
                        </m:den>
                      </m:f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ko-KR" sz="1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ko-KR" sz="1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708F8C9-134E-4250-AB61-F78DDADB9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068" y="2472300"/>
                <a:ext cx="4345649" cy="3258328"/>
              </a:xfrm>
              <a:prstGeom prst="rect">
                <a:avLst/>
              </a:prstGeom>
              <a:blipFill>
                <a:blip r:embed="rId3"/>
                <a:stretch>
                  <a:fillRect b="-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F38B58-BD63-4C2F-88A6-D2BAAC324072}"/>
              </a:ext>
            </a:extLst>
          </p:cNvPr>
          <p:cNvGrpSpPr/>
          <p:nvPr/>
        </p:nvGrpSpPr>
        <p:grpSpPr>
          <a:xfrm>
            <a:off x="106950" y="2523099"/>
            <a:ext cx="4105849" cy="3532364"/>
            <a:chOff x="1142999" y="2519035"/>
            <a:chExt cx="4105849" cy="353236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29C6049-CB86-41D2-8C53-CCFCC902943E}"/>
                </a:ext>
              </a:extLst>
            </p:cNvPr>
            <p:cNvGrpSpPr/>
            <p:nvPr/>
          </p:nvGrpSpPr>
          <p:grpSpPr>
            <a:xfrm>
              <a:off x="1142999" y="2519035"/>
              <a:ext cx="4105849" cy="3532364"/>
              <a:chOff x="831007" y="2704830"/>
              <a:chExt cx="3860099" cy="3320940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A3966BBC-394C-4303-A667-5B5B65464F75}"/>
                  </a:ext>
                </a:extLst>
              </p:cNvPr>
              <p:cNvGrpSpPr/>
              <p:nvPr/>
            </p:nvGrpSpPr>
            <p:grpSpPr>
              <a:xfrm>
                <a:off x="831007" y="2704830"/>
                <a:ext cx="3860099" cy="3147328"/>
                <a:chOff x="7897802" y="2595833"/>
                <a:chExt cx="2230389" cy="1818545"/>
              </a:xfrm>
            </p:grpSpPr>
            <p:cxnSp>
              <p:nvCxnSpPr>
                <p:cNvPr id="89" name="직선 화살표 연결선 88">
                  <a:extLst>
                    <a:ext uri="{FF2B5EF4-FFF2-40B4-BE49-F238E27FC236}">
                      <a16:creationId xmlns:a16="http://schemas.microsoft.com/office/drawing/2014/main" id="{D4E8E0B4-A86D-4951-961D-C6913D2D25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25902" y="2595833"/>
                  <a:ext cx="0" cy="1818545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화살표 연결선 89">
                  <a:extLst>
                    <a:ext uri="{FF2B5EF4-FFF2-40B4-BE49-F238E27FC236}">
                      <a16:creationId xmlns:a16="http://schemas.microsoft.com/office/drawing/2014/main" id="{79B2101C-CBCE-4E2E-83CA-F2A5B36D8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97802" y="4266664"/>
                  <a:ext cx="2230389" cy="0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1C4EEBC9-1A51-4477-B30B-262693292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520" y="5476875"/>
                <a:ext cx="0" cy="2667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3564CD37-1603-4C62-A144-B3C20623D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5476875"/>
                <a:ext cx="0" cy="2667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4A8A60E-D66A-4895-A4B5-E7D1DE2392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520" y="3464812"/>
                <a:ext cx="0" cy="201206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47919D77-D725-4254-A51C-234B6CA72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3350" y="4766257"/>
                <a:ext cx="0" cy="710618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026D06C-7F82-48CF-A3FF-7CF44C56DD32}"/>
                      </a:ext>
                    </a:extLst>
                  </p:cNvPr>
                  <p:cNvSpPr txBox="1"/>
                  <p:nvPr/>
                </p:nvSpPr>
                <p:spPr>
                  <a:xfrm>
                    <a:off x="1557338" y="5678544"/>
                    <a:ext cx="44767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026D06C-7F82-48CF-A3FF-7CF44C56DD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7338" y="5678544"/>
                    <a:ext cx="447674" cy="3472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3846"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5B40BD20-94F4-438A-8A76-747DA6E17F03}"/>
                      </a:ext>
                    </a:extLst>
                  </p:cNvPr>
                  <p:cNvSpPr txBox="1"/>
                  <p:nvPr/>
                </p:nvSpPr>
                <p:spPr>
                  <a:xfrm>
                    <a:off x="3719513" y="5678544"/>
                    <a:ext cx="44767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5B40BD20-94F4-438A-8A76-747DA6E17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9513" y="5678544"/>
                    <a:ext cx="447674" cy="3472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720E4608-7182-44DD-ABA0-104AB8642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2708" y="3462943"/>
                <a:ext cx="657812" cy="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3C09105-D830-42C6-9B44-F4E303D35BAE}"/>
                      </a:ext>
                    </a:extLst>
                  </p:cNvPr>
                  <p:cNvSpPr txBox="1"/>
                  <p:nvPr/>
                </p:nvSpPr>
                <p:spPr>
                  <a:xfrm>
                    <a:off x="3807326" y="4592644"/>
                    <a:ext cx="82379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3C09105-D830-42C6-9B44-F4E303D35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7326" y="4592644"/>
                    <a:ext cx="823794" cy="3472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DE81787F-A999-45D3-A024-C075F2AE5B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450" y="3631970"/>
                <a:ext cx="0" cy="1964541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1F8F071-CFCD-4581-AA36-2FA56C9FB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5003" y="5476875"/>
                <a:ext cx="0" cy="2667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57E17DEA-0397-45F5-8543-798D47EC2F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9306" y="5476875"/>
                <a:ext cx="0" cy="2667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D8E001DD-D7C3-4836-B02F-94D6B47A9222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276" y="5678544"/>
                    <a:ext cx="44767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D8E001DD-D7C3-4836-B02F-94D6B47A92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7276" y="5678544"/>
                    <a:ext cx="447674" cy="3472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7D750B45-0324-4F41-B672-158384B7AEDA}"/>
                      </a:ext>
                    </a:extLst>
                  </p:cNvPr>
                  <p:cNvSpPr txBox="1"/>
                  <p:nvPr/>
                </p:nvSpPr>
                <p:spPr>
                  <a:xfrm>
                    <a:off x="2295644" y="5678544"/>
                    <a:ext cx="44767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7D750B45-0324-4F41-B672-158384B7A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5644" y="5678544"/>
                    <a:ext cx="447674" cy="3472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65B64B6F-B987-4780-B5A8-9669C31E7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9306" y="4925953"/>
                <a:ext cx="0" cy="550922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8260497-A92B-46BB-93F7-C2E4EE843FE5}"/>
                      </a:ext>
                    </a:extLst>
                  </p:cNvPr>
                  <p:cNvSpPr txBox="1"/>
                  <p:nvPr/>
                </p:nvSpPr>
                <p:spPr>
                  <a:xfrm>
                    <a:off x="3037276" y="4578351"/>
                    <a:ext cx="82379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28260497-A92B-46BB-93F7-C2E4EE843F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7276" y="4578351"/>
                    <a:ext cx="823794" cy="3472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B1239D21-4ADE-4E88-9998-87ABB024C751}"/>
                      </a:ext>
                    </a:extLst>
                  </p:cNvPr>
                  <p:cNvSpPr txBox="1"/>
                  <p:nvPr/>
                </p:nvSpPr>
                <p:spPr>
                  <a:xfrm>
                    <a:off x="2390183" y="3309796"/>
                    <a:ext cx="82379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B1239D21-4ADE-4E88-9998-87ABB024C7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0183" y="3309796"/>
                    <a:ext cx="823794" cy="34722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732EDF42-D8E6-4290-BEDC-7876921E3BCC}"/>
                      </a:ext>
                    </a:extLst>
                  </p:cNvPr>
                  <p:cNvSpPr txBox="1"/>
                  <p:nvPr/>
                </p:nvSpPr>
                <p:spPr>
                  <a:xfrm>
                    <a:off x="1274172" y="3046780"/>
                    <a:ext cx="823794" cy="3472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732EDF42-D8E6-4290-BEDC-7876921E3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4172" y="3046780"/>
                    <a:ext cx="823794" cy="34722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94" r="-1389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76F4C5-3955-479D-94E6-2454A592480E}"/>
                </a:ext>
              </a:extLst>
            </p:cNvPr>
            <p:cNvGrpSpPr/>
            <p:nvPr/>
          </p:nvGrpSpPr>
          <p:grpSpPr>
            <a:xfrm>
              <a:off x="1591533" y="2894058"/>
              <a:ext cx="3155391" cy="2360687"/>
              <a:chOff x="5043488" y="2778747"/>
              <a:chExt cx="1552568" cy="1524461"/>
            </a:xfrm>
          </p:grpSpPr>
          <p:sp>
            <p:nvSpPr>
              <p:cNvPr id="13" name="원호 12">
                <a:extLst>
                  <a:ext uri="{FF2B5EF4-FFF2-40B4-BE49-F238E27FC236}">
                    <a16:creationId xmlns:a16="http://schemas.microsoft.com/office/drawing/2014/main" id="{3CFBA2C4-872E-4FA1-A417-F18CF6AF83CA}"/>
                  </a:ext>
                </a:extLst>
              </p:cNvPr>
              <p:cNvSpPr/>
              <p:nvPr/>
            </p:nvSpPr>
            <p:spPr>
              <a:xfrm>
                <a:off x="5043488" y="2990120"/>
                <a:ext cx="781046" cy="131308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원호 96">
                <a:extLst>
                  <a:ext uri="{FF2B5EF4-FFF2-40B4-BE49-F238E27FC236}">
                    <a16:creationId xmlns:a16="http://schemas.microsoft.com/office/drawing/2014/main" id="{1202B091-80B2-448C-A9ED-CADF91AEFBBA}"/>
                  </a:ext>
                </a:extLst>
              </p:cNvPr>
              <p:cNvSpPr/>
              <p:nvPr/>
            </p:nvSpPr>
            <p:spPr>
              <a:xfrm rot="10800000">
                <a:off x="5815010" y="2778747"/>
                <a:ext cx="781046" cy="1313089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9CEFD1A-4F0B-4528-A953-03EA0E376655}"/>
                </a:ext>
              </a:extLst>
            </p:cNvPr>
            <p:cNvSpPr/>
            <p:nvPr/>
          </p:nvSpPr>
          <p:spPr>
            <a:xfrm>
              <a:off x="3224121" y="4373120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3A845109-DD62-47CF-8F88-DB3BA7B1F6F3}"/>
                    </a:ext>
                  </a:extLst>
                </p:cNvPr>
                <p:cNvSpPr txBox="1"/>
                <p:nvPr/>
              </p:nvSpPr>
              <p:spPr>
                <a:xfrm>
                  <a:off x="3159548" y="4033054"/>
                  <a:ext cx="12939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?</m:t>
                        </m:r>
                      </m:oMath>
                    </m:oMathPara>
                  </a14:m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3A845109-DD62-47CF-8F88-DB3BA7B1F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9548" y="4033054"/>
                  <a:ext cx="1293931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BF5A234-5D1C-4996-AEE6-B049DE96C935}"/>
                  </a:ext>
                </a:extLst>
              </p:cNvPr>
              <p:cNvSpPr txBox="1"/>
              <p:nvPr/>
            </p:nvSpPr>
            <p:spPr>
              <a:xfrm>
                <a:off x="7559732" y="3327309"/>
                <a:ext cx="4743879" cy="1548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BF5A234-5D1C-4996-AEE6-B049DE96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732" y="3327309"/>
                <a:ext cx="4743879" cy="15483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09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C6C42-D125-4FE6-9808-3C71B6B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2411" y="4946135"/>
            <a:ext cx="2743200" cy="365125"/>
          </a:xfrm>
        </p:spPr>
        <p:txBody>
          <a:bodyPr/>
          <a:lstStyle/>
          <a:p>
            <a:fld id="{6D3E4978-5663-4114-AC79-2A53B9FC708C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6306A-7D59-4186-B60B-99FBD4C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Theory – interpolation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AD547-4623-437C-8E61-AEB73806D72F}"/>
              </a:ext>
            </a:extLst>
          </p:cNvPr>
          <p:cNvSpPr txBox="1"/>
          <p:nvPr/>
        </p:nvSpPr>
        <p:spPr>
          <a:xfrm>
            <a:off x="268805" y="1828800"/>
            <a:ext cx="10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Bilinear interpolation : determine the value using </a:t>
            </a:r>
            <a:r>
              <a:rPr lang="en-US" altLang="ko-KR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linear equation</a:t>
            </a:r>
            <a:endParaRPr lang="ko-KR" altLang="en-US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A5954B1-C0E7-4B79-987A-04F4BBAA1EA6}"/>
              </a:ext>
            </a:extLst>
          </p:cNvPr>
          <p:cNvGrpSpPr/>
          <p:nvPr/>
        </p:nvGrpSpPr>
        <p:grpSpPr>
          <a:xfrm>
            <a:off x="563253" y="2375414"/>
            <a:ext cx="4252428" cy="4194355"/>
            <a:chOff x="2145970" y="1723515"/>
            <a:chExt cx="4252428" cy="4194355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6FD87C2C-D0A1-4BCE-8F86-6BA22AD0D1CA}"/>
                </a:ext>
              </a:extLst>
            </p:cNvPr>
            <p:cNvGrpSpPr/>
            <p:nvPr/>
          </p:nvGrpSpPr>
          <p:grpSpPr>
            <a:xfrm>
              <a:off x="2145970" y="2311217"/>
              <a:ext cx="4252428" cy="3087277"/>
              <a:chOff x="6046029" y="4276896"/>
              <a:chExt cx="2908043" cy="2111249"/>
            </a:xfrm>
          </p:grpSpPr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4C29374D-7F02-4FD0-8227-B1AE7EA55939}"/>
                  </a:ext>
                </a:extLst>
              </p:cNvPr>
              <p:cNvGrpSpPr/>
              <p:nvPr/>
            </p:nvGrpSpPr>
            <p:grpSpPr>
              <a:xfrm>
                <a:off x="6506385" y="4282561"/>
                <a:ext cx="2019422" cy="1995615"/>
                <a:chOff x="5874543" y="4651891"/>
                <a:chExt cx="1544185" cy="1525980"/>
              </a:xfrm>
            </p:grpSpPr>
            <p:cxnSp>
              <p:nvCxnSpPr>
                <p:cNvPr id="209" name="직선 연결선 208">
                  <a:extLst>
                    <a:ext uri="{FF2B5EF4-FFF2-40B4-BE49-F238E27FC236}">
                      <a16:creationId xmlns:a16="http://schemas.microsoft.com/office/drawing/2014/main" id="{62D36480-D1E5-41A9-8416-F0B9CB87A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1210" y="4651891"/>
                  <a:ext cx="0" cy="152598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>
                  <a:extLst>
                    <a:ext uri="{FF2B5EF4-FFF2-40B4-BE49-F238E27FC236}">
                      <a16:creationId xmlns:a16="http://schemas.microsoft.com/office/drawing/2014/main" id="{C09BBBC2-1C2B-43D5-91A6-FCF4E201D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4" y="5301740"/>
                  <a:ext cx="1544184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CCD16F49-5804-4CD5-8083-F72B88FA0E57}"/>
                    </a:ext>
                  </a:extLst>
                </p:cNvPr>
                <p:cNvCxnSpPr>
                  <a:cxnSpLocks/>
                  <a:endCxn id="204" idx="3"/>
                </p:cNvCxnSpPr>
                <p:nvPr/>
              </p:nvCxnSpPr>
              <p:spPr>
                <a:xfrm flipH="1">
                  <a:off x="6095888" y="4651891"/>
                  <a:ext cx="112" cy="1521552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>
                  <a:extLst>
                    <a:ext uri="{FF2B5EF4-FFF2-40B4-BE49-F238E27FC236}">
                      <a16:creationId xmlns:a16="http://schemas.microsoft.com/office/drawing/2014/main" id="{BCA4ED26-CA21-4BE7-91A6-BD10A0F242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4" y="4864098"/>
                  <a:ext cx="1524261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 212">
                  <a:extLst>
                    <a:ext uri="{FF2B5EF4-FFF2-40B4-BE49-F238E27FC236}">
                      <a16:creationId xmlns:a16="http://schemas.microsoft.com/office/drawing/2014/main" id="{968C4A10-0E6B-4B87-96A8-AF50FCA6D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3" y="5232075"/>
                  <a:ext cx="1537544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직선 연결선 213">
                  <a:extLst>
                    <a:ext uri="{FF2B5EF4-FFF2-40B4-BE49-F238E27FC236}">
                      <a16:creationId xmlns:a16="http://schemas.microsoft.com/office/drawing/2014/main" id="{E9F41746-B216-4C02-9A87-1105489FC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3" y="5610618"/>
                  <a:ext cx="1537544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직선 연결선 214">
                  <a:extLst>
                    <a:ext uri="{FF2B5EF4-FFF2-40B4-BE49-F238E27FC236}">
                      <a16:creationId xmlns:a16="http://schemas.microsoft.com/office/drawing/2014/main" id="{EA3F456B-8C07-4FCF-8834-A3456406C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74543" y="5983422"/>
                  <a:ext cx="1544185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>
                  <a:extLst>
                    <a:ext uri="{FF2B5EF4-FFF2-40B4-BE49-F238E27FC236}">
                      <a16:creationId xmlns:a16="http://schemas.microsoft.com/office/drawing/2014/main" id="{4874BC27-A02F-405E-AE9C-8A233C4A0E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57255" y="4651891"/>
                  <a:ext cx="113" cy="1521553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직선 연결선 216">
                  <a:extLst>
                    <a:ext uri="{FF2B5EF4-FFF2-40B4-BE49-F238E27FC236}">
                      <a16:creationId xmlns:a16="http://schemas.microsoft.com/office/drawing/2014/main" id="{1D314D8E-E012-49BA-9AF7-1EA31C98F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42634" y="4651891"/>
                  <a:ext cx="113" cy="1521553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직선 연결선 217">
                  <a:extLst>
                    <a:ext uri="{FF2B5EF4-FFF2-40B4-BE49-F238E27FC236}">
                      <a16:creationId xmlns:a16="http://schemas.microsoft.com/office/drawing/2014/main" id="{E85387A1-1C91-4DAF-BD76-BFDB885D4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05152" y="4651891"/>
                  <a:ext cx="113" cy="1521553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9799DBE1-7232-4FCB-BF76-FF48C2AA755A}"/>
                      </a:ext>
                    </a:extLst>
                  </p:cNvPr>
                  <p:cNvSpPr txBox="1"/>
                  <p:nvPr/>
                </p:nvSpPr>
                <p:spPr>
                  <a:xfrm>
                    <a:off x="6046029" y="4276896"/>
                    <a:ext cx="687550" cy="2315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>
              <p:sp>
                <p:nvSpPr>
                  <p:cNvPr id="203" name="TextBox 202">
                    <a:extLst>
                      <a:ext uri="{FF2B5EF4-FFF2-40B4-BE49-F238E27FC236}">
                        <a16:creationId xmlns:a16="http://schemas.microsoft.com/office/drawing/2014/main" id="{9799DBE1-7232-4FCB-BF76-FF48C2AA75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6029" y="4276896"/>
                    <a:ext cx="687550" cy="23152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6364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CC977BA-AF3B-4BAB-B461-76AFF32302EF}"/>
                  </a:ext>
                </a:extLst>
              </p:cNvPr>
              <p:cNvSpPr txBox="1"/>
              <p:nvPr/>
            </p:nvSpPr>
            <p:spPr>
              <a:xfrm>
                <a:off x="6108300" y="6156623"/>
                <a:ext cx="687550" cy="231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ko-KR" altLang="en-US" sz="16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DFB1B823-5D2B-4091-A2AD-8E83DABBABC7}"/>
                      </a:ext>
                    </a:extLst>
                  </p:cNvPr>
                  <p:cNvSpPr txBox="1"/>
                  <p:nvPr/>
                </p:nvSpPr>
                <p:spPr>
                  <a:xfrm>
                    <a:off x="8266522" y="6141507"/>
                    <a:ext cx="687550" cy="2315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DFB1B823-5D2B-4091-A2AD-8E83DABBA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6522" y="6141507"/>
                    <a:ext cx="687550" cy="23152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8CF89708-0383-428D-8197-20C6B4DD0ACB}"/>
                      </a:ext>
                    </a:extLst>
                  </p:cNvPr>
                  <p:cNvSpPr txBox="1"/>
                  <p:nvPr/>
                </p:nvSpPr>
                <p:spPr>
                  <a:xfrm>
                    <a:off x="8233878" y="4312639"/>
                    <a:ext cx="687550" cy="2315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8CF89708-0383-428D-8197-20C6B4DD0A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3878" y="4312639"/>
                    <a:ext cx="687550" cy="23152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5455" b="-1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03AB210F-1939-4FF5-8416-E74A63019E34}"/>
                      </a:ext>
                    </a:extLst>
                  </p:cNvPr>
                  <p:cNvSpPr txBox="1"/>
                  <p:nvPr/>
                </p:nvSpPr>
                <p:spPr>
                  <a:xfrm>
                    <a:off x="7101907" y="5119731"/>
                    <a:ext cx="687550" cy="1894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03AB210F-1939-4FF5-8416-E74A63019E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1907" y="5119731"/>
                    <a:ext cx="687550" cy="1894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6B2E38F3-75EB-4418-9A61-1ADADB182950}"/>
                      </a:ext>
                    </a:extLst>
                  </p:cNvPr>
                  <p:cNvSpPr txBox="1"/>
                  <p:nvPr/>
                </p:nvSpPr>
                <p:spPr>
                  <a:xfrm>
                    <a:off x="6094256" y="6002248"/>
                    <a:ext cx="687550" cy="2315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6B2E38F3-75EB-4418-9A61-1ADADB1829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4256" y="6002248"/>
                    <a:ext cx="687550" cy="23152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06" r="-4848" b="-1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5946E9B0-AD79-41FC-BC44-60232BEFFF95}"/>
                </a:ext>
              </a:extLst>
            </p:cNvPr>
            <p:cNvSpPr/>
            <p:nvPr/>
          </p:nvSpPr>
          <p:spPr>
            <a:xfrm>
              <a:off x="3190799" y="2678103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6CEC11D-D7D6-4866-BE2D-440AA6AE390F}"/>
                </a:ext>
              </a:extLst>
            </p:cNvPr>
            <p:cNvSpPr/>
            <p:nvPr/>
          </p:nvSpPr>
          <p:spPr>
            <a:xfrm>
              <a:off x="4386977" y="3515021"/>
              <a:ext cx="94410" cy="9441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rgbClr val="002060"/>
                </a:solidFill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8E5878DB-22FB-4024-893A-768FDB740396}"/>
                </a:ext>
              </a:extLst>
            </p:cNvPr>
            <p:cNvSpPr/>
            <p:nvPr/>
          </p:nvSpPr>
          <p:spPr>
            <a:xfrm>
              <a:off x="3206037" y="3515019"/>
              <a:ext cx="94410" cy="944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8E7CD03F-1B90-4989-8E45-DF12695CA4F2}"/>
                </a:ext>
              </a:extLst>
            </p:cNvPr>
            <p:cNvSpPr/>
            <p:nvPr/>
          </p:nvSpPr>
          <p:spPr>
            <a:xfrm>
              <a:off x="3190797" y="48007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44C7CBE8-A860-4099-A076-72D2FE23F2F1}"/>
                </a:ext>
              </a:extLst>
            </p:cNvPr>
            <p:cNvSpPr/>
            <p:nvPr/>
          </p:nvSpPr>
          <p:spPr>
            <a:xfrm>
              <a:off x="3888563" y="48007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2208D5C4-9998-4654-AFA4-FEB98A2B7A58}"/>
                </a:ext>
              </a:extLst>
            </p:cNvPr>
            <p:cNvSpPr/>
            <p:nvPr/>
          </p:nvSpPr>
          <p:spPr>
            <a:xfrm>
              <a:off x="4631656" y="48007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23C7AB19-2ABE-4928-9809-43CACB8DD4CF}"/>
                </a:ext>
              </a:extLst>
            </p:cNvPr>
            <p:cNvSpPr/>
            <p:nvPr/>
          </p:nvSpPr>
          <p:spPr>
            <a:xfrm>
              <a:off x="5313031" y="48007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7BD24BB-76E6-4378-9020-ED9DA5CF51EE}"/>
                </a:ext>
              </a:extLst>
            </p:cNvPr>
            <p:cNvSpPr/>
            <p:nvPr/>
          </p:nvSpPr>
          <p:spPr>
            <a:xfrm>
              <a:off x="5313031" y="4113834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695B79E9-6723-4EE6-9067-1848834D7C99}"/>
                </a:ext>
              </a:extLst>
            </p:cNvPr>
            <p:cNvSpPr/>
            <p:nvPr/>
          </p:nvSpPr>
          <p:spPr>
            <a:xfrm>
              <a:off x="4620157" y="4113834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C74B3DDF-922C-4DAC-8DD6-7C0FEEC7CED5}"/>
                </a:ext>
              </a:extLst>
            </p:cNvPr>
            <p:cNvSpPr/>
            <p:nvPr/>
          </p:nvSpPr>
          <p:spPr>
            <a:xfrm>
              <a:off x="3886695" y="4113834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BBF7A84A-5C1E-457C-872E-01BEB3CFCB45}"/>
                </a:ext>
              </a:extLst>
            </p:cNvPr>
            <p:cNvSpPr/>
            <p:nvPr/>
          </p:nvSpPr>
          <p:spPr>
            <a:xfrm>
              <a:off x="3201428" y="4113834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37404FB0-169C-4273-9303-76AEA5565B21}"/>
                </a:ext>
              </a:extLst>
            </p:cNvPr>
            <p:cNvSpPr/>
            <p:nvPr/>
          </p:nvSpPr>
          <p:spPr>
            <a:xfrm>
              <a:off x="3886695" y="33788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9184C62A-9FF1-4FFD-8E59-462248B613CD}"/>
                </a:ext>
              </a:extLst>
            </p:cNvPr>
            <p:cNvSpPr/>
            <p:nvPr/>
          </p:nvSpPr>
          <p:spPr>
            <a:xfrm>
              <a:off x="3201428" y="33788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E0D7BC9D-740D-4C8E-8031-574BDE2865DA}"/>
                </a:ext>
              </a:extLst>
            </p:cNvPr>
            <p:cNvSpPr/>
            <p:nvPr/>
          </p:nvSpPr>
          <p:spPr>
            <a:xfrm>
              <a:off x="4629387" y="33788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A005B1FC-E710-40C1-8435-8AF3340FF51A}"/>
                </a:ext>
              </a:extLst>
            </p:cNvPr>
            <p:cNvSpPr/>
            <p:nvPr/>
          </p:nvSpPr>
          <p:spPr>
            <a:xfrm>
              <a:off x="5324198" y="3378805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8E22ED4D-C869-414E-A804-FE308333C113}"/>
                </a:ext>
              </a:extLst>
            </p:cNvPr>
            <p:cNvSpPr/>
            <p:nvPr/>
          </p:nvSpPr>
          <p:spPr>
            <a:xfrm>
              <a:off x="5307244" y="2678103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C1898B9-DC92-463A-8D36-4516E340E32E}"/>
                </a:ext>
              </a:extLst>
            </p:cNvPr>
            <p:cNvSpPr/>
            <p:nvPr/>
          </p:nvSpPr>
          <p:spPr>
            <a:xfrm>
              <a:off x="4629387" y="2678103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75C047B8-2DA6-4685-B581-4E7EFA7C1F64}"/>
                </a:ext>
              </a:extLst>
            </p:cNvPr>
            <p:cNvSpPr/>
            <p:nvPr/>
          </p:nvSpPr>
          <p:spPr>
            <a:xfrm>
              <a:off x="3887989" y="2678103"/>
              <a:ext cx="94410" cy="944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7E2B16BF-880B-4F6B-92FD-A68E6B79A1E7}"/>
                </a:ext>
              </a:extLst>
            </p:cNvPr>
            <p:cNvSpPr/>
            <p:nvPr/>
          </p:nvSpPr>
          <p:spPr>
            <a:xfrm>
              <a:off x="5322799" y="3515019"/>
              <a:ext cx="94410" cy="9441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ABEE2F8-9DA8-4753-837C-1BC809B55530}"/>
                </a:ext>
              </a:extLst>
            </p:cNvPr>
            <p:cNvGrpSpPr/>
            <p:nvPr/>
          </p:nvGrpSpPr>
          <p:grpSpPr>
            <a:xfrm>
              <a:off x="2628695" y="2027141"/>
              <a:ext cx="3105354" cy="1373907"/>
              <a:chOff x="555484" y="2634864"/>
              <a:chExt cx="3105354" cy="2623945"/>
            </a:xfrm>
          </p:grpSpPr>
          <p:sp>
            <p:nvSpPr>
              <p:cNvPr id="200" name="원호 199">
                <a:extLst>
                  <a:ext uri="{FF2B5EF4-FFF2-40B4-BE49-F238E27FC236}">
                    <a16:creationId xmlns:a16="http://schemas.microsoft.com/office/drawing/2014/main" id="{DFCDFC51-010B-4429-B89F-6ACE8F490165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원호 200">
                <a:extLst>
                  <a:ext uri="{FF2B5EF4-FFF2-40B4-BE49-F238E27FC236}">
                    <a16:creationId xmlns:a16="http://schemas.microsoft.com/office/drawing/2014/main" id="{64C625E4-51F8-4B8F-A0DB-EC962777049C}"/>
                  </a:ext>
                </a:extLst>
              </p:cNvPr>
              <p:cNvSpPr/>
              <p:nvPr/>
            </p:nvSpPr>
            <p:spPr>
              <a:xfrm rot="10800000">
                <a:off x="2073464" y="2634864"/>
                <a:ext cx="1587374" cy="2033368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14E56125-81F2-4004-AB6B-884286611201}"/>
                </a:ext>
              </a:extLst>
            </p:cNvPr>
            <p:cNvGrpSpPr/>
            <p:nvPr/>
          </p:nvGrpSpPr>
          <p:grpSpPr>
            <a:xfrm>
              <a:off x="2628695" y="2690924"/>
              <a:ext cx="3105354" cy="1373907"/>
              <a:chOff x="555484" y="2634864"/>
              <a:chExt cx="3105354" cy="2623945"/>
            </a:xfrm>
          </p:grpSpPr>
          <p:sp>
            <p:nvSpPr>
              <p:cNvPr id="198" name="원호 197">
                <a:extLst>
                  <a:ext uri="{FF2B5EF4-FFF2-40B4-BE49-F238E27FC236}">
                    <a16:creationId xmlns:a16="http://schemas.microsoft.com/office/drawing/2014/main" id="{EC64CA73-CF38-4C48-8C06-0E182FB46788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원호 198">
                <a:extLst>
                  <a:ext uri="{FF2B5EF4-FFF2-40B4-BE49-F238E27FC236}">
                    <a16:creationId xmlns:a16="http://schemas.microsoft.com/office/drawing/2014/main" id="{B2FF4CE9-0831-46F6-8482-A603590E28D9}"/>
                  </a:ext>
                </a:extLst>
              </p:cNvPr>
              <p:cNvSpPr/>
              <p:nvPr/>
            </p:nvSpPr>
            <p:spPr>
              <a:xfrm rot="10800000">
                <a:off x="2073464" y="2634864"/>
                <a:ext cx="1587374" cy="2033368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D150BC97-781F-4E2E-A3F3-6FF67CBCD7A7}"/>
                </a:ext>
              </a:extLst>
            </p:cNvPr>
            <p:cNvGrpSpPr/>
            <p:nvPr/>
          </p:nvGrpSpPr>
          <p:grpSpPr>
            <a:xfrm>
              <a:off x="2628695" y="3445022"/>
              <a:ext cx="3105354" cy="1373907"/>
              <a:chOff x="555484" y="2634864"/>
              <a:chExt cx="3105354" cy="2623945"/>
            </a:xfrm>
          </p:grpSpPr>
          <p:sp>
            <p:nvSpPr>
              <p:cNvPr id="196" name="원호 195">
                <a:extLst>
                  <a:ext uri="{FF2B5EF4-FFF2-40B4-BE49-F238E27FC236}">
                    <a16:creationId xmlns:a16="http://schemas.microsoft.com/office/drawing/2014/main" id="{CDDB6CA6-0F39-43D9-9246-EE8EAEC79411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원호 196">
                <a:extLst>
                  <a:ext uri="{FF2B5EF4-FFF2-40B4-BE49-F238E27FC236}">
                    <a16:creationId xmlns:a16="http://schemas.microsoft.com/office/drawing/2014/main" id="{41EBDE78-CFAA-4677-9843-3F9EECDA95BF}"/>
                  </a:ext>
                </a:extLst>
              </p:cNvPr>
              <p:cNvSpPr/>
              <p:nvPr/>
            </p:nvSpPr>
            <p:spPr>
              <a:xfrm rot="10800000">
                <a:off x="2073464" y="2634864"/>
                <a:ext cx="1587374" cy="2033368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C11C783C-8069-4499-B840-84F6AF1CA159}"/>
                </a:ext>
              </a:extLst>
            </p:cNvPr>
            <p:cNvGrpSpPr/>
            <p:nvPr/>
          </p:nvGrpSpPr>
          <p:grpSpPr>
            <a:xfrm rot="5400000">
              <a:off x="2368593" y="3082543"/>
              <a:ext cx="4194355" cy="1476299"/>
              <a:chOff x="555484" y="2439310"/>
              <a:chExt cx="3051645" cy="2819499"/>
            </a:xfrm>
          </p:grpSpPr>
          <p:sp>
            <p:nvSpPr>
              <p:cNvPr id="194" name="원호 193">
                <a:extLst>
                  <a:ext uri="{FF2B5EF4-FFF2-40B4-BE49-F238E27FC236}">
                    <a16:creationId xmlns:a16="http://schemas.microsoft.com/office/drawing/2014/main" id="{661B6244-8976-43AD-9279-18FE506C24B9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원호 194">
                <a:extLst>
                  <a:ext uri="{FF2B5EF4-FFF2-40B4-BE49-F238E27FC236}">
                    <a16:creationId xmlns:a16="http://schemas.microsoft.com/office/drawing/2014/main" id="{DD5C476E-B348-44D8-9E7F-282AB1A4173B}"/>
                  </a:ext>
                </a:extLst>
              </p:cNvPr>
              <p:cNvSpPr/>
              <p:nvPr/>
            </p:nvSpPr>
            <p:spPr>
              <a:xfrm rot="10800000">
                <a:off x="2019755" y="2439310"/>
                <a:ext cx="1587374" cy="2033370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1D05F427-7A5A-4835-9329-CCCB9C7BE2D9}"/>
                </a:ext>
              </a:extLst>
            </p:cNvPr>
            <p:cNvGrpSpPr/>
            <p:nvPr/>
          </p:nvGrpSpPr>
          <p:grpSpPr>
            <a:xfrm>
              <a:off x="2628695" y="4246580"/>
              <a:ext cx="3105354" cy="1373907"/>
              <a:chOff x="555484" y="2634864"/>
              <a:chExt cx="3105354" cy="2623945"/>
            </a:xfrm>
          </p:grpSpPr>
          <p:sp>
            <p:nvSpPr>
              <p:cNvPr id="192" name="원호 191">
                <a:extLst>
                  <a:ext uri="{FF2B5EF4-FFF2-40B4-BE49-F238E27FC236}">
                    <a16:creationId xmlns:a16="http://schemas.microsoft.com/office/drawing/2014/main" id="{9C947700-6881-4D73-8162-D26392FA857C}"/>
                  </a:ext>
                </a:extLst>
              </p:cNvPr>
              <p:cNvSpPr/>
              <p:nvPr/>
            </p:nvSpPr>
            <p:spPr>
              <a:xfrm>
                <a:off x="555484" y="3225441"/>
                <a:ext cx="1587374" cy="2033368"/>
              </a:xfrm>
              <a:prstGeom prst="arc">
                <a:avLst>
                  <a:gd name="adj1" fmla="val 11507147"/>
                  <a:gd name="adj2" fmla="val 20908777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원호 192">
                <a:extLst>
                  <a:ext uri="{FF2B5EF4-FFF2-40B4-BE49-F238E27FC236}">
                    <a16:creationId xmlns:a16="http://schemas.microsoft.com/office/drawing/2014/main" id="{40CC0517-ED22-4CD9-9476-C4C7290C3C79}"/>
                  </a:ext>
                </a:extLst>
              </p:cNvPr>
              <p:cNvSpPr/>
              <p:nvPr/>
            </p:nvSpPr>
            <p:spPr>
              <a:xfrm rot="10800000">
                <a:off x="2073464" y="2634864"/>
                <a:ext cx="1587374" cy="2033368"/>
              </a:xfrm>
              <a:prstGeom prst="arc">
                <a:avLst>
                  <a:gd name="adj1" fmla="val 11601931"/>
                  <a:gd name="adj2" fmla="val 20929565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29FFB88-D774-4399-B993-DC65E86BD39A}"/>
                  </a:ext>
                </a:extLst>
              </p:cNvPr>
              <p:cNvSpPr txBox="1"/>
              <p:nvPr/>
            </p:nvSpPr>
            <p:spPr>
              <a:xfrm>
                <a:off x="5223410" y="2133498"/>
                <a:ext cx="5681251" cy="1548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400" b="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29FFB88-D774-4399-B993-DC65E86BD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410" y="2133498"/>
                <a:ext cx="5681251" cy="15483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B02665D-3F6E-4B17-9157-ABF9AE84F5D1}"/>
                  </a:ext>
                </a:extLst>
              </p:cNvPr>
              <p:cNvSpPr txBox="1"/>
              <p:nvPr/>
            </p:nvSpPr>
            <p:spPr>
              <a:xfrm>
                <a:off x="5131750" y="3962611"/>
                <a:ext cx="5681251" cy="2000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600" dirty="0"/>
              </a:p>
              <a:p>
                <a:pPr algn="ctr"/>
                <a:r>
                  <a:rPr lang="en-US" altLang="ko-KR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…</a:t>
                </a:r>
                <a:endParaRPr lang="ko-KR" altLang="en-US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  <a:p>
                <a:pPr/>
                <a:endParaRPr lang="en-US" altLang="ko-KR" sz="1600" dirty="0"/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B02665D-3F6E-4B17-9157-ABF9AE84F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50" y="3962611"/>
                <a:ext cx="5681251" cy="2000548"/>
              </a:xfrm>
              <a:prstGeom prst="rect">
                <a:avLst/>
              </a:prstGeom>
              <a:blipFill>
                <a:blip r:embed="rId9"/>
                <a:stretch>
                  <a:fillRect t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32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FFBC33-39A0-4859-AE7C-677C68992D18}"/>
              </a:ext>
            </a:extLst>
          </p:cNvPr>
          <p:cNvSpPr/>
          <p:nvPr/>
        </p:nvSpPr>
        <p:spPr>
          <a:xfrm>
            <a:off x="1414664" y="2991784"/>
            <a:ext cx="2996255" cy="299625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40B3A8A-19A2-468A-B79F-8AFA32526327}"/>
              </a:ext>
            </a:extLst>
          </p:cNvPr>
          <p:cNvSpPr/>
          <p:nvPr/>
        </p:nvSpPr>
        <p:spPr>
          <a:xfrm rot="1794497">
            <a:off x="1442567" y="3006037"/>
            <a:ext cx="2996255" cy="2996255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8C6C42-D125-4FE6-9808-3C71B6B8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E4978-5663-4114-AC79-2A53B9FC708C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06306A-7D59-4186-B60B-99FBD4CB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9743FA3-2A68-49D0-B033-3E462FA6355C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d. Application – rotation + shift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40967E-A42F-4F0E-B04A-CFF145623D82}"/>
              </a:ext>
            </a:extLst>
          </p:cNvPr>
          <p:cNvGrpSpPr/>
          <p:nvPr/>
        </p:nvGrpSpPr>
        <p:grpSpPr>
          <a:xfrm>
            <a:off x="297450" y="1720421"/>
            <a:ext cx="4388850" cy="4067175"/>
            <a:chOff x="1335675" y="1828800"/>
            <a:chExt cx="4388850" cy="4067175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FB45395-FA93-4405-A002-31D339FDD117}"/>
                </a:ext>
              </a:extLst>
            </p:cNvPr>
            <p:cNvCxnSpPr>
              <a:cxnSpLocks/>
            </p:cNvCxnSpPr>
            <p:nvPr/>
          </p:nvCxnSpPr>
          <p:spPr>
            <a:xfrm>
              <a:off x="2466840" y="1828800"/>
              <a:ext cx="0" cy="406717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9DF31D0F-4AEE-4D7F-B8B1-61640B564075}"/>
                </a:ext>
              </a:extLst>
            </p:cNvPr>
            <p:cNvCxnSpPr>
              <a:cxnSpLocks/>
            </p:cNvCxnSpPr>
            <p:nvPr/>
          </p:nvCxnSpPr>
          <p:spPr>
            <a:xfrm>
              <a:off x="1335675" y="3112851"/>
              <a:ext cx="4388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5D91DF8-47BD-4814-A302-5AA5FCC89D85}"/>
                </a:ext>
              </a:extLst>
            </p:cNvPr>
            <p:cNvSpPr/>
            <p:nvPr/>
          </p:nvSpPr>
          <p:spPr>
            <a:xfrm>
              <a:off x="1399976" y="2045987"/>
              <a:ext cx="2133727" cy="2133727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1824370-CBCB-49C1-9E84-1D6D2E111CCE}"/>
                </a:ext>
              </a:extLst>
            </p:cNvPr>
            <p:cNvGrpSpPr/>
            <p:nvPr/>
          </p:nvGrpSpPr>
          <p:grpSpPr>
            <a:xfrm>
              <a:off x="2872863" y="3534727"/>
              <a:ext cx="2133727" cy="2133727"/>
              <a:chOff x="2704889" y="3313987"/>
              <a:chExt cx="2133727" cy="2133727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DE23411-AE9F-4A5A-B47E-96EF3FD7C19A}"/>
                  </a:ext>
                </a:extLst>
              </p:cNvPr>
              <p:cNvSpPr/>
              <p:nvPr/>
            </p:nvSpPr>
            <p:spPr>
              <a:xfrm>
                <a:off x="2704889" y="3313987"/>
                <a:ext cx="2133727" cy="2133727"/>
              </a:xfrm>
              <a:prstGeom prst="ellipse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C79DCF0-5751-443D-BC5A-1C0710AE2967}"/>
                  </a:ext>
                </a:extLst>
              </p:cNvPr>
              <p:cNvSpPr/>
              <p:nvPr/>
            </p:nvSpPr>
            <p:spPr>
              <a:xfrm>
                <a:off x="3736827" y="4345925"/>
                <a:ext cx="65230" cy="6523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37EEE63-FA74-46AB-9E24-A3CAC16E7064}"/>
              </a:ext>
            </a:extLst>
          </p:cNvPr>
          <p:cNvCxnSpPr>
            <a:cxnSpLocks/>
          </p:cNvCxnSpPr>
          <p:nvPr/>
        </p:nvCxnSpPr>
        <p:spPr>
          <a:xfrm>
            <a:off x="1428615" y="3004472"/>
            <a:ext cx="971685" cy="4245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EFFF6A4-B479-49ED-9E4D-F6DD1E7A6AD2}"/>
              </a:ext>
            </a:extLst>
          </p:cNvPr>
          <p:cNvCxnSpPr>
            <a:cxnSpLocks/>
          </p:cNvCxnSpPr>
          <p:nvPr/>
        </p:nvCxnSpPr>
        <p:spPr>
          <a:xfrm>
            <a:off x="1428614" y="3004471"/>
            <a:ext cx="562044" cy="8864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호 36">
            <a:extLst>
              <a:ext uri="{FF2B5EF4-FFF2-40B4-BE49-F238E27FC236}">
                <a16:creationId xmlns:a16="http://schemas.microsoft.com/office/drawing/2014/main" id="{637D82E2-F0F6-42F7-B43C-1D1939B283D6}"/>
              </a:ext>
            </a:extLst>
          </p:cNvPr>
          <p:cNvSpPr/>
          <p:nvPr/>
        </p:nvSpPr>
        <p:spPr>
          <a:xfrm rot="3816404">
            <a:off x="1357196" y="2904323"/>
            <a:ext cx="476250" cy="348375"/>
          </a:xfrm>
          <a:prstGeom prst="arc">
            <a:avLst>
              <a:gd name="adj1" fmla="val 19114237"/>
              <a:gd name="adj2" fmla="val 10315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1890DAA7-F39A-4091-80FA-72F1062531B7}"/>
              </a:ext>
            </a:extLst>
          </p:cNvPr>
          <p:cNvSpPr/>
          <p:nvPr/>
        </p:nvSpPr>
        <p:spPr>
          <a:xfrm rot="1780637">
            <a:off x="1401656" y="2821828"/>
            <a:ext cx="471231" cy="348375"/>
          </a:xfrm>
          <a:prstGeom prst="arc">
            <a:avLst>
              <a:gd name="adj1" fmla="val 20141599"/>
              <a:gd name="adj2" fmla="val 10315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849677-CA30-460C-9B39-9E90A91E7815}"/>
              </a:ext>
            </a:extLst>
          </p:cNvPr>
          <p:cNvSpPr txBox="1"/>
          <p:nvPr/>
        </p:nvSpPr>
        <p:spPr>
          <a:xfrm>
            <a:off x="1676718" y="3180770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θ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A962C56-1A11-4D79-9859-C1CE13927689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2922253" y="4513963"/>
            <a:ext cx="944897" cy="4201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893FEC6-07AA-4556-AA71-5EC128F8926D}"/>
              </a:ext>
            </a:extLst>
          </p:cNvPr>
          <p:cNvCxnSpPr>
            <a:cxnSpLocks/>
            <a:endCxn id="27" idx="6"/>
          </p:cNvCxnSpPr>
          <p:nvPr/>
        </p:nvCxnSpPr>
        <p:spPr>
          <a:xfrm>
            <a:off x="2931806" y="4489912"/>
            <a:ext cx="1036559" cy="33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90D534D-39AD-4DA4-AFFE-B06F2F10DC41}"/>
              </a:ext>
            </a:extLst>
          </p:cNvPr>
          <p:cNvCxnSpPr>
            <a:cxnSpLocks/>
          </p:cNvCxnSpPr>
          <p:nvPr/>
        </p:nvCxnSpPr>
        <p:spPr>
          <a:xfrm>
            <a:off x="2899191" y="4490901"/>
            <a:ext cx="562044" cy="8864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원호 55">
            <a:extLst>
              <a:ext uri="{FF2B5EF4-FFF2-40B4-BE49-F238E27FC236}">
                <a16:creationId xmlns:a16="http://schemas.microsoft.com/office/drawing/2014/main" id="{B9C5804A-4A28-4F7E-AA6E-343128800539}"/>
              </a:ext>
            </a:extLst>
          </p:cNvPr>
          <p:cNvSpPr/>
          <p:nvPr/>
        </p:nvSpPr>
        <p:spPr>
          <a:xfrm rot="3816404">
            <a:off x="2847858" y="4427096"/>
            <a:ext cx="476250" cy="348375"/>
          </a:xfrm>
          <a:prstGeom prst="arc">
            <a:avLst>
              <a:gd name="adj1" fmla="val 19114237"/>
              <a:gd name="adj2" fmla="val 1031558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5854DA-6AC8-426C-88A9-CFEDE13F2FE1}"/>
              </a:ext>
            </a:extLst>
          </p:cNvPr>
          <p:cNvSpPr txBox="1"/>
          <p:nvPr/>
        </p:nvSpPr>
        <p:spPr>
          <a:xfrm>
            <a:off x="3165960" y="4693113"/>
            <a:ext cx="29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θ</a:t>
            </a:r>
            <a:endParaRPr lang="ko-KR" altLang="en-US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C23D40D-8C8A-4D51-A41B-2F0BA427C9A8}"/>
                  </a:ext>
                </a:extLst>
              </p:cNvPr>
              <p:cNvSpPr txBox="1"/>
              <p:nvPr/>
            </p:nvSpPr>
            <p:spPr>
              <a:xfrm>
                <a:off x="5009357" y="3098315"/>
                <a:ext cx="6110286" cy="1967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US" altLang="ko-KR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func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ko-KR" sz="1800" b="0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ko-KR" altLang="en-US" sz="18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ko-KR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  <m:brk m:alnAt="7"/>
                            </m:rPr>
                            <a:rPr lang="en-US" altLang="ko-KR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altLang="ko-KR" sz="1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a:rPr lang="ko-KR" altLang="en-US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:endParaRPr lang="en-US" altLang="ko-KR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sz="18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ko-KR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  <a:p>
                <a:pPr/>
                <a:endParaRPr lang="ko-KR" alt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C23D40D-8C8A-4D51-A41B-2F0BA427C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357" y="3098315"/>
                <a:ext cx="6110286" cy="1967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02FA5A0-0BC6-44DC-97EE-785E665CA5F7}"/>
              </a:ext>
            </a:extLst>
          </p:cNvPr>
          <p:cNvSpPr txBox="1"/>
          <p:nvPr/>
        </p:nvSpPr>
        <p:spPr>
          <a:xfrm>
            <a:off x="-142352" y="4081854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1800" b="1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a,b</a:t>
            </a:r>
            <a:r>
              <a:rPr lang="en-US" altLang="ko-KR" sz="18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01FA6-BAEF-400B-BC82-454CFB4A187C}"/>
                  </a:ext>
                </a:extLst>
              </p:cNvPr>
              <p:cNvSpPr txBox="1"/>
              <p:nvPr/>
            </p:nvSpPr>
            <p:spPr>
              <a:xfrm>
                <a:off x="3590724" y="4884045"/>
                <a:ext cx="856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ko-KR" sz="1800" b="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01FA6-BAEF-400B-BC82-454CFB4A1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724" y="4884045"/>
                <a:ext cx="856497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6C5748-BB66-4DE6-BC30-9D20FA162E51}"/>
                  </a:ext>
                </a:extLst>
              </p:cNvPr>
              <p:cNvSpPr txBox="1"/>
              <p:nvPr/>
            </p:nvSpPr>
            <p:spPr>
              <a:xfrm>
                <a:off x="3180213" y="5399668"/>
                <a:ext cx="856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8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sz="1800" b="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76C5748-BB66-4DE6-BC30-9D20FA162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213" y="5399668"/>
                <a:ext cx="856497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5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Index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919119" y="2141375"/>
            <a:ext cx="10353762" cy="32517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Intensity transform</a:t>
            </a: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Affine transform</a:t>
            </a: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 transform</a:t>
            </a:r>
            <a:endParaRPr lang="ko-KR" altLang="en-US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59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97" y="6354142"/>
            <a:ext cx="1222668" cy="365125"/>
          </a:xfrm>
        </p:spPr>
        <p:txBody>
          <a:bodyPr/>
          <a:lstStyle/>
          <a:p>
            <a:pPr algn="ctr"/>
            <a:fld id="{B49A0C1A-8165-46A0-8161-9BA3F9F29E30}" type="datetime1">
              <a:rPr lang="ko-KR" altLang="en-US" sz="1200" smtClean="0">
                <a:solidFill>
                  <a:schemeClr val="bg1"/>
                </a:solidFill>
                <a:effectLst/>
              </a:rPr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2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640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Affine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F4D89F-4317-4241-B53C-358C33FC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A5E8-8541-4892-8337-EF86AB5048E6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9A888E-B51E-40F0-AE29-770282C5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e. Results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748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Color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F4D89F-4317-4241-B53C-358C33FC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A5E8-8541-4892-8337-EF86AB5048E6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9A888E-B51E-40F0-AE29-770282C5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RGB, HSI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38B6CDF-E621-4C2A-9A82-B051DAD9D3EE}"/>
              </a:ext>
            </a:extLst>
          </p:cNvPr>
          <p:cNvSpPr txBox="1">
            <a:spLocks/>
          </p:cNvSpPr>
          <p:nvPr/>
        </p:nvSpPr>
        <p:spPr>
          <a:xfrm>
            <a:off x="125410" y="2180394"/>
            <a:ext cx="10287001" cy="182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RGB color space :  </a:t>
            </a:r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From three additive primary colors</a:t>
            </a:r>
          </a:p>
          <a:p>
            <a:pPr algn="l"/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 For sensing, representation and display of 							images</a:t>
            </a:r>
          </a:p>
          <a:p>
            <a:pPr algn="l"/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Device-dependent color model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83E991-12BC-49DA-AA44-345BB814B03A}"/>
              </a:ext>
            </a:extLst>
          </p:cNvPr>
          <p:cNvSpPr txBox="1">
            <a:spLocks/>
          </p:cNvSpPr>
          <p:nvPr/>
        </p:nvSpPr>
        <p:spPr>
          <a:xfrm>
            <a:off x="125410" y="4171119"/>
            <a:ext cx="11799890" cy="182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HSI color space :  </a:t>
            </a:r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Designed like the way human vision perceives color	</a:t>
            </a:r>
          </a:p>
        </p:txBody>
      </p:sp>
    </p:spTree>
    <p:extLst>
      <p:ext uri="{BB962C8B-B14F-4D97-AF65-F5344CB8AC3E}">
        <p14:creationId xmlns:p14="http://schemas.microsoft.com/office/powerpoint/2010/main" val="1211151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Color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F4D89F-4317-4241-B53C-358C33FC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A5E8-8541-4892-8337-EF86AB5048E6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9A888E-B51E-40F0-AE29-770282C5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RGB, HSI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38B6CDF-E621-4C2A-9A82-B051DAD9D3EE}"/>
              </a:ext>
            </a:extLst>
          </p:cNvPr>
          <p:cNvSpPr txBox="1">
            <a:spLocks/>
          </p:cNvSpPr>
          <p:nvPr/>
        </p:nvSpPr>
        <p:spPr>
          <a:xfrm>
            <a:off x="125410" y="2180394"/>
            <a:ext cx="10287001" cy="182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RGB color space :  </a:t>
            </a:r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From three additive primary colors</a:t>
            </a:r>
          </a:p>
          <a:p>
            <a:pPr algn="l"/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							 For sensing, representation and display of 							images</a:t>
            </a:r>
          </a:p>
          <a:p>
            <a:pPr algn="l"/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                       Device-dependent color model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183E991-12BC-49DA-AA44-345BB814B03A}"/>
              </a:ext>
            </a:extLst>
          </p:cNvPr>
          <p:cNvSpPr txBox="1">
            <a:spLocks/>
          </p:cNvSpPr>
          <p:nvPr/>
        </p:nvSpPr>
        <p:spPr>
          <a:xfrm>
            <a:off x="125410" y="4171119"/>
            <a:ext cx="11799890" cy="1829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HSI color space :  </a:t>
            </a:r>
            <a:r>
              <a:rPr lang="en-US" altLang="ko-KR" sz="25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Designed like the way human vision perceives color	</a:t>
            </a:r>
          </a:p>
        </p:txBody>
      </p:sp>
    </p:spTree>
    <p:extLst>
      <p:ext uri="{BB962C8B-B14F-4D97-AF65-F5344CB8AC3E}">
        <p14:creationId xmlns:p14="http://schemas.microsoft.com/office/powerpoint/2010/main" val="58202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Color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F4D89F-4317-4241-B53C-358C33FC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A5E8-8541-4892-8337-EF86AB5048E6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9A888E-B51E-40F0-AE29-770282C5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RGB, HSI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CBB229-19EE-40ED-9665-2B1000DA6DF9}"/>
              </a:ext>
            </a:extLst>
          </p:cNvPr>
          <p:cNvGrpSpPr/>
          <p:nvPr/>
        </p:nvGrpSpPr>
        <p:grpSpPr>
          <a:xfrm>
            <a:off x="81233" y="2371493"/>
            <a:ext cx="12110767" cy="3316592"/>
            <a:chOff x="47625" y="1858928"/>
            <a:chExt cx="12110767" cy="331659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4FEF9E-F8E7-4B08-A702-7CDDBD68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9830" y="1858928"/>
              <a:ext cx="2958562" cy="2647515"/>
            </a:xfrm>
            <a:prstGeom prst="rect">
              <a:avLst/>
            </a:prstGeom>
          </p:spPr>
        </p:pic>
        <p:pic>
          <p:nvPicPr>
            <p:cNvPr id="12" name="그림 11" descr="봉투이(가) 표시된 사진&#10;&#10;자동 생성된 설명">
              <a:extLst>
                <a:ext uri="{FF2B5EF4-FFF2-40B4-BE49-F238E27FC236}">
                  <a16:creationId xmlns:a16="http://schemas.microsoft.com/office/drawing/2014/main" id="{236546A9-4441-49DA-ADDA-A04F9588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095" y="1864761"/>
              <a:ext cx="2958562" cy="264751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60F754-0ED8-42A7-9342-DB9B3C03D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" y="1858929"/>
              <a:ext cx="2958562" cy="2647515"/>
            </a:xfrm>
            <a:prstGeom prst="rect">
              <a:avLst/>
            </a:prstGeom>
          </p:spPr>
        </p:pic>
        <p:pic>
          <p:nvPicPr>
            <p:cNvPr id="16" name="그림 15" descr="화살이(가) 표시된 사진&#10;&#10;자동 생성된 설명">
              <a:extLst>
                <a:ext uri="{FF2B5EF4-FFF2-40B4-BE49-F238E27FC236}">
                  <a16:creationId xmlns:a16="http://schemas.microsoft.com/office/drawing/2014/main" id="{492A425D-9459-48CA-94DB-63EB2445D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360" y="1864761"/>
              <a:ext cx="2958562" cy="264751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890652-9E1A-43DE-A9E5-EAEF0EDF6976}"/>
                </a:ext>
              </a:extLst>
            </p:cNvPr>
            <p:cNvSpPr txBox="1"/>
            <p:nvPr/>
          </p:nvSpPr>
          <p:spPr>
            <a:xfrm>
              <a:off x="251377" y="4806188"/>
              <a:ext cx="2551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23. RGB to HIS color cube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005139-ED44-486D-816C-3FC5E901D283}"/>
                </a:ext>
              </a:extLst>
            </p:cNvPr>
            <p:cNvSpPr txBox="1"/>
            <p:nvPr/>
          </p:nvSpPr>
          <p:spPr>
            <a:xfrm>
              <a:off x="3302112" y="4713855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23. RGB to HIS color cube - hue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E6A24B-C4C3-41E2-B3B0-0B5157F74368}"/>
                </a:ext>
              </a:extLst>
            </p:cNvPr>
            <p:cNvSpPr txBox="1"/>
            <p:nvPr/>
          </p:nvSpPr>
          <p:spPr>
            <a:xfrm>
              <a:off x="6352847" y="4713855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23. RGB to HIS color cube - saturation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150EB9-FD9A-46A7-925F-8D974C331275}"/>
                </a:ext>
              </a:extLst>
            </p:cNvPr>
            <p:cNvSpPr txBox="1"/>
            <p:nvPr/>
          </p:nvSpPr>
          <p:spPr>
            <a:xfrm>
              <a:off x="9403582" y="4713855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23. RGB to HIS color cube intensity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AFA7F3E-1ACB-4EB0-AAF6-AE07AA27A943}"/>
              </a:ext>
            </a:extLst>
          </p:cNvPr>
          <p:cNvCxnSpPr>
            <a:cxnSpLocks/>
          </p:cNvCxnSpPr>
          <p:nvPr/>
        </p:nvCxnSpPr>
        <p:spPr>
          <a:xfrm flipV="1">
            <a:off x="1069523" y="2386336"/>
            <a:ext cx="0" cy="26706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BE7EDE4-833B-45DC-8F8E-D16D81D9F76A}"/>
              </a:ext>
            </a:extLst>
          </p:cNvPr>
          <p:cNvCxnSpPr>
            <a:cxnSpLocks/>
          </p:cNvCxnSpPr>
          <p:nvPr/>
        </p:nvCxnSpPr>
        <p:spPr>
          <a:xfrm>
            <a:off x="176488" y="4328786"/>
            <a:ext cx="286330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2B302A-0EDD-4A76-9FB3-CF08E32EBF74}"/>
              </a:ext>
            </a:extLst>
          </p:cNvPr>
          <p:cNvCxnSpPr>
            <a:cxnSpLocks/>
          </p:cNvCxnSpPr>
          <p:nvPr/>
        </p:nvCxnSpPr>
        <p:spPr>
          <a:xfrm flipH="1">
            <a:off x="930" y="3962400"/>
            <a:ext cx="1559584" cy="10902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54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D55C86A-D690-47A9-8DAA-92760C257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31" y="2349056"/>
            <a:ext cx="2943999" cy="26344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885729-10B9-4ABF-B37A-F122C9E19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19" y="2346139"/>
            <a:ext cx="2950517" cy="26403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0081EA-8596-4EFB-84F9-E01CEDC67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26" y="2349056"/>
            <a:ext cx="2943999" cy="26344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Color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88438FA-B5A4-4DC2-87E6-1A6EBD97BFB0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RGB, HSI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890652-9E1A-43DE-A9E5-EAEF0EDF6976}"/>
              </a:ext>
            </a:extLst>
          </p:cNvPr>
          <p:cNvSpPr txBox="1"/>
          <p:nvPr/>
        </p:nvSpPr>
        <p:spPr>
          <a:xfrm>
            <a:off x="277703" y="5318753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23. HIS to RGB color cube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005139-ED44-486D-816C-3FC5E901D283}"/>
              </a:ext>
            </a:extLst>
          </p:cNvPr>
          <p:cNvSpPr txBox="1"/>
          <p:nvPr/>
        </p:nvSpPr>
        <p:spPr>
          <a:xfrm>
            <a:off x="3308896" y="5226420"/>
            <a:ext cx="25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23. HIS to RGB color cube - Blue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E6A24B-C4C3-41E2-B3B0-0B5157F74368}"/>
              </a:ext>
            </a:extLst>
          </p:cNvPr>
          <p:cNvSpPr txBox="1"/>
          <p:nvPr/>
        </p:nvSpPr>
        <p:spPr>
          <a:xfrm>
            <a:off x="6343348" y="5226420"/>
            <a:ext cx="25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23. HIS to RGB color cube - Green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150EB9-FD9A-46A7-925F-8D974C331275}"/>
              </a:ext>
            </a:extLst>
          </p:cNvPr>
          <p:cNvSpPr txBox="1"/>
          <p:nvPr/>
        </p:nvSpPr>
        <p:spPr>
          <a:xfrm>
            <a:off x="9377801" y="5226420"/>
            <a:ext cx="25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23. HIS to RGB color cube - Red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2FEAA6-152A-41AF-B501-B9CC63CF90A3}"/>
              </a:ext>
            </a:extLst>
          </p:cNvPr>
          <p:cNvGrpSpPr/>
          <p:nvPr/>
        </p:nvGrpSpPr>
        <p:grpSpPr>
          <a:xfrm>
            <a:off x="81233" y="2349056"/>
            <a:ext cx="2943999" cy="2724849"/>
            <a:chOff x="81233" y="2349056"/>
            <a:chExt cx="2943999" cy="272484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993F4A-3B41-4C3E-866B-A2FFD40D8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33" y="2349056"/>
              <a:ext cx="2943999" cy="2634483"/>
            </a:xfrm>
            <a:prstGeom prst="rect">
              <a:avLst/>
            </a:prstGeom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5C2426E-892C-4898-A21C-CD5BCBC5D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965" y="2403289"/>
              <a:ext cx="0" cy="267061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9C8E10E-6CE8-4CD5-9B27-7C9D814959A3}"/>
                </a:ext>
              </a:extLst>
            </p:cNvPr>
            <p:cNvCxnSpPr>
              <a:cxnSpLocks/>
            </p:cNvCxnSpPr>
            <p:nvPr/>
          </p:nvCxnSpPr>
          <p:spPr>
            <a:xfrm>
              <a:off x="161925" y="4302842"/>
              <a:ext cx="286330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4B8D9A9-EE7F-4DED-941B-D7D034C331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33" y="3686175"/>
              <a:ext cx="1842818" cy="1297364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814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Index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919119" y="2141375"/>
            <a:ext cx="10353762" cy="32517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Intensity transform</a:t>
            </a: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Affine transform</a:t>
            </a:r>
          </a:p>
          <a:p>
            <a:pPr marL="742950" indent="-742950">
              <a:buAutoNum type="arabicPeriod"/>
            </a:pPr>
            <a:endParaRPr lang="en-US" altLang="ko-KR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742950" indent="-742950">
              <a:buAutoNum type="arabicPeriod"/>
            </a:pPr>
            <a:r>
              <a:rPr lang="en-US" altLang="ko-KR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Color transform</a:t>
            </a:r>
            <a:endParaRPr lang="ko-KR" altLang="en-US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619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B9C2-63C3-43DF-873A-9CC2F920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0241"/>
            <a:ext cx="10353762" cy="1069518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Index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B59C8-892E-42C9-B8D9-3F949643C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A136F2-A098-4BAF-97DB-0334F7795EB6}"/>
              </a:ext>
            </a:extLst>
          </p:cNvPr>
          <p:cNvSpPr/>
          <p:nvPr/>
        </p:nvSpPr>
        <p:spPr>
          <a:xfrm>
            <a:off x="0" y="1203649"/>
            <a:ext cx="12192000" cy="5654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C537F2-6F8C-440F-8B59-D5668BD4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043" y="3350954"/>
            <a:ext cx="3286125" cy="790575"/>
          </a:xfrm>
          <a:prstGeom prst="rect">
            <a:avLst/>
          </a:prstGeo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C4EABB-2011-4C36-9CFE-F7E62D8F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AF3E-1E24-420F-BEA9-0AD3D9059F10}" type="datetime1">
              <a:rPr lang="ko-KR" altLang="en-US" smtClean="0"/>
              <a:t>2021-01-27</a:t>
            </a:fld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9BD1EED-653A-468F-955F-0B2834691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1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0" y="1169915"/>
            <a:ext cx="3872204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a. Image negative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7DD6CE2-FB67-45E4-A8D3-DBBF1E6B8E5F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3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E9D972-A92D-4A86-BB32-FAB8E80A5BF0}"/>
              </a:ext>
            </a:extLst>
          </p:cNvPr>
          <p:cNvGrpSpPr/>
          <p:nvPr/>
        </p:nvGrpSpPr>
        <p:grpSpPr>
          <a:xfrm>
            <a:off x="3736527" y="1410716"/>
            <a:ext cx="4718946" cy="1311306"/>
            <a:chOff x="3137430" y="1410716"/>
            <a:chExt cx="4718946" cy="13113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제목 1">
                  <a:extLst>
                    <a:ext uri="{FF2B5EF4-FFF2-40B4-BE49-F238E27FC236}">
                      <a16:creationId xmlns:a16="http://schemas.microsoft.com/office/drawing/2014/main" id="{B72499D4-5E2C-4948-B970-B16F9C2934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37430" y="1410716"/>
                  <a:ext cx="4718946" cy="1101012"/>
                </a:xfrm>
                <a:prstGeom prst="rect">
                  <a:avLst/>
                </a:prstGeom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 lIns="109728" tIns="109728" rIns="109728" bIns="91440" anchor="ctr"/>
                <a:lstStyle>
                  <a:lvl1pPr algn="ctr" defTabSz="457200" rtl="0" eaLnBrk="1" latinLnBrk="0" hangingPunct="1">
                    <a:lnSpc>
                      <a:spcPct val="105000"/>
                    </a:lnSpc>
                    <a:spcBef>
                      <a:spcPct val="0"/>
                    </a:spcBef>
                    <a:buNone/>
                    <a:defRPr sz="4200" kern="1200" spc="30">
                      <a:ln>
                        <a:solidFill>
                          <a:schemeClr val="bg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chemeClr val="tx2"/>
                      </a:solidFill>
                      <a:effectLst>
                        <a:outerShdw blurRad="9525" dist="25400" dir="14640000" algn="tl" rotWithShape="0">
                          <a:schemeClr val="bg1">
                            <a:alpha val="30000"/>
                          </a:schemeClr>
                        </a:outerShdw>
                      </a:effectLst>
                      <a:latin typeface="+mj-lt"/>
                      <a:ea typeface="+mj-ea"/>
                      <a:cs typeface="Trebuchet MS"/>
                    </a:defRPr>
                  </a:lvl1pPr>
                  <a:lvl2pPr eaLnBrk="1" hangingPunct="1">
                    <a:defRPr>
                      <a:solidFill>
                        <a:schemeClr val="tx2"/>
                      </a:solidFill>
                    </a:defRPr>
                  </a:lvl2pPr>
                  <a:lvl3pPr eaLnBrk="1" hangingPunct="1">
                    <a:defRPr>
                      <a:solidFill>
                        <a:schemeClr val="tx2"/>
                      </a:solidFill>
                    </a:defRPr>
                  </a:lvl3pPr>
                  <a:lvl4pPr eaLnBrk="1" hangingPunct="1">
                    <a:defRPr>
                      <a:solidFill>
                        <a:schemeClr val="tx2"/>
                      </a:solidFill>
                    </a:defRPr>
                  </a:lvl4pPr>
                  <a:lvl5pPr eaLnBrk="1" hangingPunct="1">
                    <a:defRPr>
                      <a:solidFill>
                        <a:schemeClr val="tx2"/>
                      </a:solidFill>
                    </a:defRPr>
                  </a:lvl5pPr>
                  <a:lvl6pPr eaLnBrk="1" hangingPunct="1">
                    <a:defRPr>
                      <a:solidFill>
                        <a:schemeClr val="tx2"/>
                      </a:solidFill>
                    </a:defRPr>
                  </a:lvl6pPr>
                  <a:lvl7pPr eaLnBrk="1" hangingPunct="1">
                    <a:defRPr>
                      <a:solidFill>
                        <a:schemeClr val="tx2"/>
                      </a:solidFill>
                    </a:defRPr>
                  </a:lvl7pPr>
                  <a:lvl8pPr eaLnBrk="1" hangingPunct="1">
                    <a:defRPr>
                      <a:solidFill>
                        <a:schemeClr val="tx2"/>
                      </a:solidFill>
                    </a:defRPr>
                  </a:lvl8pPr>
                  <a:lvl9pPr eaLnBrk="1" hangingPunct="1">
                    <a:defRPr>
                      <a:solidFill>
                        <a:schemeClr val="tx2"/>
                      </a:solidFill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𝑠</m:t>
                        </m:r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=</m:t>
                        </m:r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𝐿</m:t>
                        </m:r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 −1 −</m:t>
                        </m:r>
                        <m:r>
                          <a:rPr lang="en-US" altLang="ko-KR" sz="4000" b="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메이플스토리" panose="02000300000000000000" pitchFamily="2" charset="-127"/>
                          </a:rPr>
                          <m:t>𝑟</m:t>
                        </m:r>
                      </m:oMath>
                    </m:oMathPara>
                  </a14:m>
                  <a:endPara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endParaRPr>
                </a:p>
              </p:txBody>
            </p:sp>
          </mc:Choice>
          <mc:Fallback>
            <p:sp>
              <p:nvSpPr>
                <p:cNvPr id="11" name="제목 1">
                  <a:extLst>
                    <a:ext uri="{FF2B5EF4-FFF2-40B4-BE49-F238E27FC236}">
                      <a16:creationId xmlns:a16="http://schemas.microsoft.com/office/drawing/2014/main" id="{B72499D4-5E2C-4948-B970-B16F9C293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430" y="1410716"/>
                  <a:ext cx="4718946" cy="1101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effectLst>
                  <a:outerShdw blurRad="25400" dir="17880000">
                    <a:srgbClr val="000000">
                      <a:alpha val="46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3D44A2-95FD-4453-B74D-FF85BEC2C12B}"/>
                </a:ext>
              </a:extLst>
            </p:cNvPr>
            <p:cNvSpPr txBox="1"/>
            <p:nvPr/>
          </p:nvSpPr>
          <p:spPr>
            <a:xfrm>
              <a:off x="3425507" y="2260357"/>
              <a:ext cx="1174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Transform </a:t>
              </a:r>
              <a:r>
                <a:rPr lang="ko-KR" altLang="en-US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후 </a:t>
              </a:r>
              <a:endPara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intensity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E245C1-4BA1-41B9-B536-FFDA24DC9E9D}"/>
                </a:ext>
              </a:extLst>
            </p:cNvPr>
            <p:cNvSpPr txBox="1"/>
            <p:nvPr/>
          </p:nvSpPr>
          <p:spPr>
            <a:xfrm>
              <a:off x="6417525" y="2260357"/>
              <a:ext cx="1174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Transform </a:t>
              </a:r>
              <a:r>
                <a:rPr lang="ko-KR" altLang="en-US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 </a:t>
              </a:r>
              <a:endPara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intensity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ECCBA-4A97-43AF-A74F-3AEE9EFD3D81}"/>
                </a:ext>
              </a:extLst>
            </p:cNvPr>
            <p:cNvSpPr txBox="1"/>
            <p:nvPr/>
          </p:nvSpPr>
          <p:spPr>
            <a:xfrm>
              <a:off x="4888069" y="2260357"/>
              <a:ext cx="1265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Maximum of intensity level</a:t>
              </a:r>
              <a:endPara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889125-C884-4567-A78D-6E0C3D7CEBA2}"/>
                </a:ext>
              </a:extLst>
            </p:cNvPr>
            <p:cNvSpPr/>
            <p:nvPr/>
          </p:nvSpPr>
          <p:spPr>
            <a:xfrm>
              <a:off x="4752392" y="1719820"/>
              <a:ext cx="1400768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73F639A-4F98-43D5-80F4-2A76B629824A}"/>
                </a:ext>
              </a:extLst>
            </p:cNvPr>
            <p:cNvSpPr/>
            <p:nvPr/>
          </p:nvSpPr>
          <p:spPr>
            <a:xfrm>
              <a:off x="3778897" y="1736603"/>
              <a:ext cx="49856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67B6043-1630-4728-975E-BAB478F1B952}"/>
                </a:ext>
              </a:extLst>
            </p:cNvPr>
            <p:cNvSpPr/>
            <p:nvPr/>
          </p:nvSpPr>
          <p:spPr>
            <a:xfrm>
              <a:off x="6755486" y="1736603"/>
              <a:ext cx="49856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C779EB-9EDD-4407-AF94-A88109860F7C}"/>
              </a:ext>
            </a:extLst>
          </p:cNvPr>
          <p:cNvGrpSpPr/>
          <p:nvPr/>
        </p:nvGrpSpPr>
        <p:grpSpPr>
          <a:xfrm>
            <a:off x="2680514" y="2870003"/>
            <a:ext cx="2317795" cy="3052140"/>
            <a:chOff x="3033694" y="2749497"/>
            <a:chExt cx="2317795" cy="3052140"/>
          </a:xfrm>
        </p:grpSpPr>
        <p:pic>
          <p:nvPicPr>
            <p:cNvPr id="21" name="그림 20" descr="어두운이(가) 표시된 사진&#10;&#10;자동 생성된 설명">
              <a:extLst>
                <a:ext uri="{FF2B5EF4-FFF2-40B4-BE49-F238E27FC236}">
                  <a16:creationId xmlns:a16="http://schemas.microsoft.com/office/drawing/2014/main" id="{1C52E927-A4E9-4908-BDFE-1DADC9FE8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278" y="2749497"/>
              <a:ext cx="2252211" cy="26680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3FB85-404A-4FB2-A0CB-8517912F9017}"/>
                </a:ext>
              </a:extLst>
            </p:cNvPr>
            <p:cNvSpPr txBox="1"/>
            <p:nvPr/>
          </p:nvSpPr>
          <p:spPr>
            <a:xfrm>
              <a:off x="3033694" y="5524638"/>
              <a:ext cx="2252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Breast original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1B19110-E4F5-4A73-8982-3BCB0772604D}"/>
              </a:ext>
            </a:extLst>
          </p:cNvPr>
          <p:cNvGrpSpPr/>
          <p:nvPr/>
        </p:nvGrpSpPr>
        <p:grpSpPr>
          <a:xfrm>
            <a:off x="7031986" y="2870003"/>
            <a:ext cx="2551059" cy="3052140"/>
            <a:chOff x="7385166" y="2749497"/>
            <a:chExt cx="2551059" cy="3052140"/>
          </a:xfrm>
        </p:grpSpPr>
        <p:pic>
          <p:nvPicPr>
            <p:cNvPr id="19" name="그림 18" descr="무척추동물이(가) 표시된 사진&#10;&#10;자동 생성된 설명">
              <a:extLst>
                <a:ext uri="{FF2B5EF4-FFF2-40B4-BE49-F238E27FC236}">
                  <a16:creationId xmlns:a16="http://schemas.microsoft.com/office/drawing/2014/main" id="{A0EEDB7C-FB10-4C61-AD56-C307E6FA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670" y="2749497"/>
              <a:ext cx="2202050" cy="26086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6B676-0FBB-4C5E-A8B7-DFB5BB4C5557}"/>
                </a:ext>
              </a:extLst>
            </p:cNvPr>
            <p:cNvSpPr txBox="1"/>
            <p:nvPr/>
          </p:nvSpPr>
          <p:spPr>
            <a:xfrm>
              <a:off x="7385166" y="5524638"/>
              <a:ext cx="2551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After negative transform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96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0" y="1169915"/>
            <a:ext cx="3872204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b. Log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7DD6CE2-FB67-45E4-A8D3-DBBF1E6B8E5F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4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83FB85-404A-4FB2-A0CB-8517912F9017}"/>
              </a:ext>
            </a:extLst>
          </p:cNvPr>
          <p:cNvSpPr txBox="1"/>
          <p:nvPr/>
        </p:nvSpPr>
        <p:spPr>
          <a:xfrm>
            <a:off x="2729202" y="5506644"/>
            <a:ext cx="2285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Fourier original image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76B676-0FBB-4C5E-A8B7-DFB5BB4C5557}"/>
              </a:ext>
            </a:extLst>
          </p:cNvPr>
          <p:cNvSpPr txBox="1"/>
          <p:nvPr/>
        </p:nvSpPr>
        <p:spPr>
          <a:xfrm>
            <a:off x="7031986" y="5506643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After log transform 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𝑠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=255 ×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𝑛𝑜𝑟𝑚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(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𝑐</m:t>
                      </m:r>
                      <m:func>
                        <m:funcPr>
                          <m:ctrlP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4000" b="0" i="0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log</m:t>
                          </m:r>
                        </m:fName>
                        <m:e>
                          <m: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(1+</m:t>
                          </m:r>
                          <m: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𝑟</m:t>
                          </m:r>
                          <m: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altLang="ko-KR" sz="20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DE245C1-4BA1-41B9-B536-FFDA24DC9E9D}"/>
              </a:ext>
            </a:extLst>
          </p:cNvPr>
          <p:cNvSpPr txBox="1"/>
          <p:nvPr/>
        </p:nvSpPr>
        <p:spPr>
          <a:xfrm>
            <a:off x="7981729" y="2266724"/>
            <a:ext cx="1807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Intensity 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before transform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7B6043-1630-4728-975E-BAB478F1B952}"/>
              </a:ext>
            </a:extLst>
          </p:cNvPr>
          <p:cNvSpPr/>
          <p:nvPr/>
        </p:nvSpPr>
        <p:spPr>
          <a:xfrm>
            <a:off x="8692561" y="1819411"/>
            <a:ext cx="386288" cy="357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880982-0E44-49E2-AAEA-E413B8361B01}"/>
              </a:ext>
            </a:extLst>
          </p:cNvPr>
          <p:cNvSpPr/>
          <p:nvPr/>
        </p:nvSpPr>
        <p:spPr>
          <a:xfrm>
            <a:off x="2653002" y="1819411"/>
            <a:ext cx="386288" cy="357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E10884-EB87-4682-BD71-566D835C0EF6}"/>
              </a:ext>
            </a:extLst>
          </p:cNvPr>
          <p:cNvSpPr txBox="1"/>
          <p:nvPr/>
        </p:nvSpPr>
        <p:spPr>
          <a:xfrm>
            <a:off x="1997061" y="2266724"/>
            <a:ext cx="169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Intensity 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after transform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0A9572-87C3-4AD0-AA9E-CB53465CB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53" y="2931255"/>
            <a:ext cx="2438400" cy="2438400"/>
          </a:xfrm>
          <a:prstGeom prst="rect">
            <a:avLst/>
          </a:prstGeom>
        </p:spPr>
      </p:pic>
      <p:pic>
        <p:nvPicPr>
          <p:cNvPr id="28" name="그림 27" descr="어두운, 밤, 밤하늘이(가) 표시된 사진&#10;&#10;자동 생성된 설명">
            <a:extLst>
              <a:ext uri="{FF2B5EF4-FFF2-40B4-BE49-F238E27FC236}">
                <a16:creationId xmlns:a16="http://schemas.microsoft.com/office/drawing/2014/main" id="{B139B103-3439-44EA-A791-5AB4F295F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02" y="2936735"/>
            <a:ext cx="2438400" cy="2438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7D844F-2460-4433-BCBD-61A3F46629BD}"/>
              </a:ext>
            </a:extLst>
          </p:cNvPr>
          <p:cNvSpPr txBox="1"/>
          <p:nvPr/>
        </p:nvSpPr>
        <p:spPr>
          <a:xfrm>
            <a:off x="4934504" y="2266724"/>
            <a:ext cx="180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Maximum = 1 , minimum = 0 </a:t>
            </a:r>
            <a:r>
              <a:rPr lang="ko-KR" altLang="en-US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으로 </a:t>
            </a:r>
            <a:r>
              <a:rPr lang="en-US" altLang="ko-KR" sz="12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nomalize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0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0" y="1169915"/>
            <a:ext cx="4058816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Gamma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7DD6CE2-FB67-45E4-A8D3-DBBF1E6B8E5F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5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9994" y="1410716"/>
                <a:ext cx="5672013" cy="1101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𝑠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=255 ×</m:t>
                      </m:r>
                      <m:r>
                        <a:rPr lang="en-US" altLang="ko-KR" sz="4000" b="0" i="1" dirty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메이플스토리" panose="02000300000000000000" pitchFamily="2" charset="-127"/>
                        </a:rPr>
                        <m:t>𝑐</m:t>
                      </m:r>
                      <m:sSup>
                        <m:sSupPr>
                          <m:ctrlP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</m:ctrlPr>
                        </m:sSupPr>
                        <m:e>
                          <m:r>
                            <a:rPr lang="en-US" altLang="ko-KR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𝑟</m:t>
                          </m:r>
                        </m:e>
                        <m:sup>
                          <m:r>
                            <a:rPr lang="ko-KR" altLang="en-US" sz="4000" b="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메이플스토리" panose="02000300000000000000" pitchFamily="2" charset="-127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altLang="ko-KR" sz="2000" dirty="0">
                  <a:solidFill>
                    <a:schemeClr val="bg1"/>
                  </a:solidFill>
                  <a:effectLst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994" y="1410716"/>
                <a:ext cx="5672013" cy="1101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DE245C1-4BA1-41B9-B536-FFDA24DC9E9D}"/>
              </a:ext>
            </a:extLst>
          </p:cNvPr>
          <p:cNvSpPr txBox="1"/>
          <p:nvPr/>
        </p:nvSpPr>
        <p:spPr>
          <a:xfrm>
            <a:off x="6322612" y="2217371"/>
            <a:ext cx="199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Nomalized</a:t>
            </a:r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intensity [0,1] 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before transform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880982-0E44-49E2-AAEA-E413B8361B01}"/>
              </a:ext>
            </a:extLst>
          </p:cNvPr>
          <p:cNvSpPr/>
          <p:nvPr/>
        </p:nvSpPr>
        <p:spPr>
          <a:xfrm>
            <a:off x="4381758" y="1819411"/>
            <a:ext cx="386288" cy="357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C794E-F00A-4D93-9742-D98E974C70EB}"/>
              </a:ext>
            </a:extLst>
          </p:cNvPr>
          <p:cNvSpPr txBox="1"/>
          <p:nvPr/>
        </p:nvSpPr>
        <p:spPr>
          <a:xfrm>
            <a:off x="3725817" y="2266724"/>
            <a:ext cx="169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Intensity 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after transform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55EC31-9C07-47DD-84AB-E92CE9C93773}"/>
              </a:ext>
            </a:extLst>
          </p:cNvPr>
          <p:cNvSpPr/>
          <p:nvPr/>
        </p:nvSpPr>
        <p:spPr>
          <a:xfrm>
            <a:off x="7203232" y="1819411"/>
            <a:ext cx="230055" cy="357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01B9112-479B-4145-963D-F340D5124F80}"/>
              </a:ext>
            </a:extLst>
          </p:cNvPr>
          <p:cNvSpPr/>
          <p:nvPr/>
        </p:nvSpPr>
        <p:spPr>
          <a:xfrm>
            <a:off x="7468280" y="1726831"/>
            <a:ext cx="230055" cy="3232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9012EA-A35B-460E-BA84-310610FEA423}"/>
              </a:ext>
            </a:extLst>
          </p:cNvPr>
          <p:cNvSpPr txBox="1"/>
          <p:nvPr/>
        </p:nvSpPr>
        <p:spPr>
          <a:xfrm>
            <a:off x="7583307" y="1513018"/>
            <a:ext cx="1624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Gamma coefficient</a:t>
            </a:r>
            <a:endParaRPr lang="ko-KR" altLang="en-US" sz="12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7F7A4E6-710B-4996-89F2-1CE049FBD866}"/>
              </a:ext>
            </a:extLst>
          </p:cNvPr>
          <p:cNvGrpSpPr/>
          <p:nvPr/>
        </p:nvGrpSpPr>
        <p:grpSpPr>
          <a:xfrm>
            <a:off x="2291352" y="2650365"/>
            <a:ext cx="3581947" cy="3624561"/>
            <a:chOff x="290257" y="2217371"/>
            <a:chExt cx="3581947" cy="362456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C13D-6E43-42AC-8B3B-9DFE5908867B}"/>
                </a:ext>
              </a:extLst>
            </p:cNvPr>
            <p:cNvSpPr txBox="1"/>
            <p:nvPr/>
          </p:nvSpPr>
          <p:spPr>
            <a:xfrm>
              <a:off x="862030" y="5564933"/>
              <a:ext cx="243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3. Gamma transform curve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C6A7D7B-C9E1-4F44-857B-BE6FD7E96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257" y="2217371"/>
              <a:ext cx="3581947" cy="324807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725D043-B4B5-47E8-9534-E6E710F8E81C}"/>
              </a:ext>
            </a:extLst>
          </p:cNvPr>
          <p:cNvSpPr txBox="1"/>
          <p:nvPr/>
        </p:nvSpPr>
        <p:spPr>
          <a:xfrm>
            <a:off x="6783354" y="3508816"/>
            <a:ext cx="418944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Increasing gamma coefficient upper 1, can make image dark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Decreasing gamma coefficient lower 1, can make image light</a:t>
            </a:r>
          </a:p>
          <a:p>
            <a:pPr algn="ctr"/>
            <a:endParaRPr lang="ko-KR" altLang="en-US" sz="1400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01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3974841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Gamma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7DD6CE2-FB67-45E4-A8D3-DBBF1E6B8E5F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6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3DD64E7-99F3-41A1-BEBF-5CDF07507E6A}"/>
              </a:ext>
            </a:extLst>
          </p:cNvPr>
          <p:cNvGrpSpPr/>
          <p:nvPr/>
        </p:nvGrpSpPr>
        <p:grpSpPr>
          <a:xfrm>
            <a:off x="152626" y="1762132"/>
            <a:ext cx="2752392" cy="4096768"/>
            <a:chOff x="152626" y="1762132"/>
            <a:chExt cx="2752392" cy="40967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3FB85-404A-4FB2-A0CB-8517912F9017}"/>
                </a:ext>
              </a:extLst>
            </p:cNvPr>
            <p:cNvSpPr txBox="1"/>
            <p:nvPr/>
          </p:nvSpPr>
          <p:spPr>
            <a:xfrm>
              <a:off x="246796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MRI of human spine original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5" name="그림 14" descr="어두운, 닫기이(가) 표시된 사진&#10;&#10;자동 생성된 설명">
              <a:extLst>
                <a:ext uri="{FF2B5EF4-FFF2-40B4-BE49-F238E27FC236}">
                  <a16:creationId xmlns:a16="http://schemas.microsoft.com/office/drawing/2014/main" id="{4348EC69-A27E-481C-92B4-498AE689F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26" y="1762132"/>
              <a:ext cx="2752392" cy="360098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6BD59E6-2375-41F2-BB2E-F317FB4E9459}"/>
              </a:ext>
            </a:extLst>
          </p:cNvPr>
          <p:cNvGrpSpPr/>
          <p:nvPr/>
        </p:nvGrpSpPr>
        <p:grpSpPr>
          <a:xfrm>
            <a:off x="3197412" y="1762133"/>
            <a:ext cx="2752392" cy="4096767"/>
            <a:chOff x="3114982" y="1762133"/>
            <a:chExt cx="2752392" cy="4096767"/>
          </a:xfrm>
        </p:grpSpPr>
        <p:pic>
          <p:nvPicPr>
            <p:cNvPr id="17" name="그림 16" descr="어두운, 닫기이(가) 표시된 사진&#10;&#10;자동 생성된 설명">
              <a:extLst>
                <a:ext uri="{FF2B5EF4-FFF2-40B4-BE49-F238E27FC236}">
                  <a16:creationId xmlns:a16="http://schemas.microsoft.com/office/drawing/2014/main" id="{F4AA9993-6031-43CC-9E27-12A6C4A24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982" y="1762133"/>
              <a:ext cx="2752392" cy="360098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5BB8A4-3587-4EC4-A374-F7C6A4B044EF}"/>
                </a:ext>
              </a:extLst>
            </p:cNvPr>
            <p:cNvSpPr txBox="1"/>
            <p:nvPr/>
          </p:nvSpPr>
          <p:spPr>
            <a:xfrm>
              <a:off x="3348179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0.6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A2EA78-ADA1-4CF4-93A1-D7C17B2BD77D}"/>
              </a:ext>
            </a:extLst>
          </p:cNvPr>
          <p:cNvGrpSpPr/>
          <p:nvPr/>
        </p:nvGrpSpPr>
        <p:grpSpPr>
          <a:xfrm>
            <a:off x="6242198" y="1762131"/>
            <a:ext cx="2752391" cy="4096769"/>
            <a:chOff x="6200983" y="1762131"/>
            <a:chExt cx="2752391" cy="4096769"/>
          </a:xfrm>
        </p:grpSpPr>
        <p:pic>
          <p:nvPicPr>
            <p:cNvPr id="13" name="그림 12" descr="어두운, 건축자재, 돌이(가) 표시된 사진&#10;&#10;자동 생성된 설명">
              <a:extLst>
                <a:ext uri="{FF2B5EF4-FFF2-40B4-BE49-F238E27FC236}">
                  <a16:creationId xmlns:a16="http://schemas.microsoft.com/office/drawing/2014/main" id="{ABF47DF2-636A-425B-ABAC-EA087ED4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0983" y="1762131"/>
              <a:ext cx="2752391" cy="360098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A4CF97-37F9-492A-99F4-CA102FDF1788}"/>
                </a:ext>
              </a:extLst>
            </p:cNvPr>
            <p:cNvSpPr txBox="1"/>
            <p:nvPr/>
          </p:nvSpPr>
          <p:spPr>
            <a:xfrm>
              <a:off x="6434179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0.4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020A69-0732-4BF5-A186-5C455C41659A}"/>
              </a:ext>
            </a:extLst>
          </p:cNvPr>
          <p:cNvGrpSpPr/>
          <p:nvPr/>
        </p:nvGrpSpPr>
        <p:grpSpPr>
          <a:xfrm>
            <a:off x="9286983" y="1762131"/>
            <a:ext cx="2752391" cy="4096769"/>
            <a:chOff x="9286983" y="1762131"/>
            <a:chExt cx="2752391" cy="40967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488154-F42B-45C6-B586-81D18C4B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6983" y="1762131"/>
              <a:ext cx="2752391" cy="360098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E847DA-643A-4142-95D6-E2BD8F181497}"/>
                </a:ext>
              </a:extLst>
            </p:cNvPr>
            <p:cNvSpPr txBox="1"/>
            <p:nvPr/>
          </p:nvSpPr>
          <p:spPr>
            <a:xfrm>
              <a:off x="9520178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0.3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32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3974841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c. Gamma transform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7DD6CE2-FB67-45E4-A8D3-DBBF1E6B8E5F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7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A327C1-3BBA-450A-916D-1012323D1FA6}"/>
              </a:ext>
            </a:extLst>
          </p:cNvPr>
          <p:cNvGrpSpPr/>
          <p:nvPr/>
        </p:nvGrpSpPr>
        <p:grpSpPr>
          <a:xfrm>
            <a:off x="3281353" y="2460659"/>
            <a:ext cx="2677844" cy="3331767"/>
            <a:chOff x="3234686" y="2527133"/>
            <a:chExt cx="2677844" cy="33317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5BB8A4-3587-4EC4-A374-F7C6A4B044EF}"/>
                </a:ext>
              </a:extLst>
            </p:cNvPr>
            <p:cNvSpPr txBox="1"/>
            <p:nvPr/>
          </p:nvSpPr>
          <p:spPr>
            <a:xfrm>
              <a:off x="3402616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10.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3.0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4" name="그림 3" descr="실외이(가) 표시된 사진&#10;&#10;자동 생성된 설명">
              <a:extLst>
                <a:ext uri="{FF2B5EF4-FFF2-40B4-BE49-F238E27FC236}">
                  <a16:creationId xmlns:a16="http://schemas.microsoft.com/office/drawing/2014/main" id="{0698D19E-27CC-45E7-8D27-8CBB6523A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6" y="2527133"/>
              <a:ext cx="2677844" cy="269184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0680B7-5A4D-47F5-ABA0-451260CCEFB4}"/>
              </a:ext>
            </a:extLst>
          </p:cNvPr>
          <p:cNvGrpSpPr/>
          <p:nvPr/>
        </p:nvGrpSpPr>
        <p:grpSpPr>
          <a:xfrm>
            <a:off x="6232838" y="2460659"/>
            <a:ext cx="2677844" cy="3331766"/>
            <a:chOff x="6018971" y="2460659"/>
            <a:chExt cx="2677844" cy="333176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A4CF97-37F9-492A-99F4-CA102FDF1788}"/>
                </a:ext>
              </a:extLst>
            </p:cNvPr>
            <p:cNvSpPr txBox="1"/>
            <p:nvPr/>
          </p:nvSpPr>
          <p:spPr>
            <a:xfrm>
              <a:off x="6214894" y="5330760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11.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4.0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2" name="그림 11" descr="실외이(가) 표시된 사진&#10;&#10;자동 생성된 설명">
              <a:extLst>
                <a:ext uri="{FF2B5EF4-FFF2-40B4-BE49-F238E27FC236}">
                  <a16:creationId xmlns:a16="http://schemas.microsoft.com/office/drawing/2014/main" id="{0AB0770F-AB7F-4823-AE19-8609E5871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971" y="2460659"/>
              <a:ext cx="2677844" cy="269184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59F26BD-10B1-4440-99FF-B8781C0CC8AF}"/>
              </a:ext>
            </a:extLst>
          </p:cNvPr>
          <p:cNvGrpSpPr/>
          <p:nvPr/>
        </p:nvGrpSpPr>
        <p:grpSpPr>
          <a:xfrm>
            <a:off x="9184322" y="2460659"/>
            <a:ext cx="2677845" cy="3331766"/>
            <a:chOff x="9044357" y="2460659"/>
            <a:chExt cx="2677845" cy="33317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E847DA-643A-4142-95D6-E2BD8F181497}"/>
                </a:ext>
              </a:extLst>
            </p:cNvPr>
            <p:cNvSpPr txBox="1"/>
            <p:nvPr/>
          </p:nvSpPr>
          <p:spPr>
            <a:xfrm>
              <a:off x="9240280" y="5330760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12. Gamma transform </a:t>
              </a:r>
            </a:p>
            <a:p>
              <a:pPr algn="ctr"/>
              <a:r>
                <a:rPr lang="el-GR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γ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= 5.0 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6" name="그림 15" descr="실외이(가) 표시된 사진&#10;&#10;자동 생성된 설명">
              <a:extLst>
                <a:ext uri="{FF2B5EF4-FFF2-40B4-BE49-F238E27FC236}">
                  <a16:creationId xmlns:a16="http://schemas.microsoft.com/office/drawing/2014/main" id="{4FD0F638-B6A4-4C05-9982-8B1DBBD2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57" y="2460659"/>
              <a:ext cx="2677845" cy="269184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1BA5890-E593-44B0-83F1-7C9462DB683A}"/>
              </a:ext>
            </a:extLst>
          </p:cNvPr>
          <p:cNvGrpSpPr/>
          <p:nvPr/>
        </p:nvGrpSpPr>
        <p:grpSpPr>
          <a:xfrm>
            <a:off x="329867" y="2460659"/>
            <a:ext cx="2677845" cy="3274931"/>
            <a:chOff x="125324" y="2583969"/>
            <a:chExt cx="2677845" cy="32749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3FB85-404A-4FB2-A0CB-8517912F9017}"/>
                </a:ext>
              </a:extLst>
            </p:cNvPr>
            <p:cNvSpPr txBox="1"/>
            <p:nvPr/>
          </p:nvSpPr>
          <p:spPr>
            <a:xfrm>
              <a:off x="321247" y="5397235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9. Aerial image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original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B0A447-1337-4146-B0AC-8431A963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24" y="2583969"/>
              <a:ext cx="2677845" cy="2691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0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d. Contrast stretching, thresholding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7DD6CE2-FB67-45E4-A8D3-DBBF1E6B8E5F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8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𝑟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1,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𝑟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2 :</m:t>
                    </m:r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Input image intensity range for stretching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𝑠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1,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𝑠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2 :</m:t>
                    </m:r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Output image intensity range for representing</a:t>
                </a:r>
              </a:p>
            </p:txBody>
          </p:sp>
        </mc:Choice>
        <mc:Fallback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404331B2-8367-4D77-93ED-E700EDA3864C}"/>
              </a:ext>
            </a:extLst>
          </p:cNvPr>
          <p:cNvGrpSpPr/>
          <p:nvPr/>
        </p:nvGrpSpPr>
        <p:grpSpPr>
          <a:xfrm>
            <a:off x="3065448" y="2434520"/>
            <a:ext cx="2654926" cy="3000522"/>
            <a:chOff x="3065448" y="2455101"/>
            <a:chExt cx="2654926" cy="30005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76B676-0FBB-4C5E-A8B7-DFB5BB4C5557}"/>
                </a:ext>
              </a:extLst>
            </p:cNvPr>
            <p:cNvSpPr txBox="1"/>
            <p:nvPr/>
          </p:nvSpPr>
          <p:spPr>
            <a:xfrm>
              <a:off x="3065448" y="5178624"/>
              <a:ext cx="25510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14. Low contrast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3" name="그림 12" descr="실내이(가) 표시된 사진&#10;&#10;자동 생성된 설명">
              <a:extLst>
                <a:ext uri="{FF2B5EF4-FFF2-40B4-BE49-F238E27FC236}">
                  <a16:creationId xmlns:a16="http://schemas.microsoft.com/office/drawing/2014/main" id="{D40C9748-4307-4455-B200-E7053656A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448" y="2455101"/>
              <a:ext cx="2654926" cy="265492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D2B710-9B33-4CDF-B430-81215FEE90B1}"/>
              </a:ext>
            </a:extLst>
          </p:cNvPr>
          <p:cNvGrpSpPr/>
          <p:nvPr/>
        </p:nvGrpSpPr>
        <p:grpSpPr>
          <a:xfrm>
            <a:off x="59477" y="2386385"/>
            <a:ext cx="2806946" cy="3185307"/>
            <a:chOff x="59477" y="2386385"/>
            <a:chExt cx="2806946" cy="31853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83FB85-404A-4FB2-A0CB-8517912F9017}"/>
                </a:ext>
              </a:extLst>
            </p:cNvPr>
            <p:cNvSpPr txBox="1"/>
            <p:nvPr/>
          </p:nvSpPr>
          <p:spPr>
            <a:xfrm>
              <a:off x="319951" y="5110027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13. Graph for contrast stretching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6A45695-9F12-417A-B298-2B6A3E7C8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77" y="2386385"/>
              <a:ext cx="2806946" cy="262585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733B99-9AB8-4952-AF25-3E84409A07FE}"/>
              </a:ext>
            </a:extLst>
          </p:cNvPr>
          <p:cNvSpPr txBox="1"/>
          <p:nvPr/>
        </p:nvSpPr>
        <p:spPr>
          <a:xfrm>
            <a:off x="4444845" y="6076310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After log transform 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30C758-96BF-4F71-A5E5-030A375F6089}"/>
              </a:ext>
            </a:extLst>
          </p:cNvPr>
          <p:cNvSpPr txBox="1"/>
          <p:nvPr/>
        </p:nvSpPr>
        <p:spPr>
          <a:xfrm>
            <a:off x="7123469" y="6076913"/>
            <a:ext cx="25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그림</a:t>
            </a:r>
            <a:r>
              <a:rPr lang="en-US" altLang="ko-KR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After log transform </a:t>
            </a:r>
            <a:endParaRPr lang="ko-KR" altLang="en-US" sz="1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025F77-7FB2-48E5-AA71-991B7AF1A7F0}"/>
              </a:ext>
            </a:extLst>
          </p:cNvPr>
          <p:cNvGrpSpPr/>
          <p:nvPr/>
        </p:nvGrpSpPr>
        <p:grpSpPr>
          <a:xfrm>
            <a:off x="6144395" y="2434520"/>
            <a:ext cx="2654926" cy="3205769"/>
            <a:chOff x="6144395" y="2434520"/>
            <a:chExt cx="2654926" cy="3205769"/>
          </a:xfrm>
        </p:grpSpPr>
        <p:pic>
          <p:nvPicPr>
            <p:cNvPr id="3" name="그림 2" descr="과일, 더미, 묶음, 여러개이(가) 표시된 사진&#10;&#10;자동 생성된 설명">
              <a:extLst>
                <a:ext uri="{FF2B5EF4-FFF2-40B4-BE49-F238E27FC236}">
                  <a16:creationId xmlns:a16="http://schemas.microsoft.com/office/drawing/2014/main" id="{2EFBA33C-1962-4C5E-8B0D-ED623C35E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395" y="2434520"/>
              <a:ext cx="2654926" cy="265492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AA9B7-4922-4068-A4D6-95A4B8A740B0}"/>
                </a:ext>
              </a:extLst>
            </p:cNvPr>
            <p:cNvSpPr txBox="1"/>
            <p:nvPr/>
          </p:nvSpPr>
          <p:spPr>
            <a:xfrm>
              <a:off x="6196328" y="5178624"/>
              <a:ext cx="2551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15. Contrast stretching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(r1 = 80 r2 = 160 s1 = 0 s2 = 255)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929279-8E1D-4976-BB46-0877FB01D88A}"/>
              </a:ext>
            </a:extLst>
          </p:cNvPr>
          <p:cNvGrpSpPr/>
          <p:nvPr/>
        </p:nvGrpSpPr>
        <p:grpSpPr>
          <a:xfrm>
            <a:off x="9223342" y="2434520"/>
            <a:ext cx="2647311" cy="3386628"/>
            <a:chOff x="9223342" y="2438327"/>
            <a:chExt cx="2647311" cy="338662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69E42EF-41EF-4B2A-9E4A-6992C496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342" y="2438327"/>
              <a:ext cx="2647311" cy="264731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D9F528-B0F3-464C-B661-36CE106C181E}"/>
                </a:ext>
              </a:extLst>
            </p:cNvPr>
            <p:cNvSpPr txBox="1"/>
            <p:nvPr/>
          </p:nvSpPr>
          <p:spPr>
            <a:xfrm>
              <a:off x="9223342" y="5178624"/>
              <a:ext cx="25510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16. Thresholding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(r1 =r2=median value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s1 = 0 s2 = 255)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48B65A-26C3-424F-AFD7-96C8C8F8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0101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DAC0179-C6FF-45BE-B75A-631B346B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8903"/>
            <a:ext cx="10353762" cy="948136"/>
          </a:xfrm>
        </p:spPr>
        <p:txBody>
          <a:bodyPr/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Intensity transform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AD312-45AA-40BB-B8D1-B65D3E303C7E}"/>
              </a:ext>
            </a:extLst>
          </p:cNvPr>
          <p:cNvSpPr txBox="1">
            <a:spLocks/>
          </p:cNvSpPr>
          <p:nvPr/>
        </p:nvSpPr>
        <p:spPr>
          <a:xfrm>
            <a:off x="-1" y="1169915"/>
            <a:ext cx="7628830" cy="4816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ko-KR" sz="2800" dirty="0">
                <a:solidFill>
                  <a:schemeClr val="bg1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e. Intensity-level slicing</a:t>
            </a:r>
            <a:endParaRPr lang="en-US" altLang="ko-KR" sz="2000" dirty="0">
              <a:solidFill>
                <a:schemeClr val="bg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4B8FDA-2939-4EC9-ACA8-DDAEA5D0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80" y="6215413"/>
            <a:ext cx="3964062" cy="642587"/>
          </a:xfrm>
          <a:prstGeom prst="rect">
            <a:avLst/>
          </a:prstGeom>
        </p:spPr>
      </p:pic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2B88B36D-083A-452E-B491-2AF5615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988" y="6423972"/>
            <a:ext cx="2097044" cy="365125"/>
          </a:xfrm>
        </p:spPr>
        <p:txBody>
          <a:bodyPr/>
          <a:lstStyle/>
          <a:p>
            <a:pPr algn="l"/>
            <a:fld id="{C7DD6CE2-FB67-45E4-A8D3-DBBF1E6B8E5F}" type="datetime1">
              <a:rPr lang="ko-KR" altLang="en-US" sz="1200" smtClean="0">
                <a:solidFill>
                  <a:schemeClr val="bg1"/>
                </a:solidFill>
                <a:effectLst/>
              </a:rPr>
              <a:pPr algn="l"/>
              <a:t>2021-01-27</a:t>
            </a:fld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99C2F07-F3D9-4E84-8E5F-0969575B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7315" y="6354143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200" smtClean="0">
                <a:solidFill>
                  <a:schemeClr val="bg1"/>
                </a:solidFill>
                <a:effectLst/>
              </a:rPr>
              <a:t>9</a:t>
            </a:fld>
            <a:endParaRPr lang="en-US" sz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lIns="109728" tIns="109728" rIns="109728" bIns="91440" anchor="ctr"/>
              <a:lstStyle>
                <a:lvl1pPr algn="ctr" defTabSz="457200" rtl="0" eaLnBrk="1" latinLnBrk="0" hangingPunct="1">
                  <a:lnSpc>
                    <a:spcPct val="105000"/>
                  </a:lnSpc>
                  <a:spcBef>
                    <a:spcPct val="0"/>
                  </a:spcBef>
                  <a:buNone/>
                  <a:defRPr sz="4200" kern="1200" spc="3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j-lt"/>
                    <a:ea typeface="+mj-ea"/>
                    <a:cs typeface="Trebuchet M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𝐴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𝐵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메이플스토리" panose="02000300000000000000" pitchFamily="2" charset="-127"/>
                      </a:rPr>
                      <m:t>:</m:t>
                    </m:r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effectLst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Input image intensity range for slicing</a:t>
                </a:r>
              </a:p>
            </p:txBody>
          </p:sp>
        </mc:Choice>
        <mc:Fallback>
          <p:sp>
            <p:nvSpPr>
              <p:cNvPr id="11" name="제목 1">
                <a:extLst>
                  <a:ext uri="{FF2B5EF4-FFF2-40B4-BE49-F238E27FC236}">
                    <a16:creationId xmlns:a16="http://schemas.microsoft.com/office/drawing/2014/main" id="{B72499D4-5E2C-4948-B970-B16F9C29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585" y="1410716"/>
                <a:ext cx="7628830" cy="1101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FB8BEA-5FEF-493A-AA0A-DB1A187DBB57}"/>
              </a:ext>
            </a:extLst>
          </p:cNvPr>
          <p:cNvGrpSpPr/>
          <p:nvPr/>
        </p:nvGrpSpPr>
        <p:grpSpPr>
          <a:xfrm>
            <a:off x="150150" y="2871490"/>
            <a:ext cx="4367018" cy="2529276"/>
            <a:chOff x="260606" y="2434520"/>
            <a:chExt cx="5511103" cy="31919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0FBCD7E-277D-431B-B691-23726FF58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606" y="2434520"/>
              <a:ext cx="5511103" cy="245538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DCA28A-C695-4713-9A6E-1D1B6A91ED11}"/>
                </a:ext>
              </a:extLst>
            </p:cNvPr>
            <p:cNvSpPr txBox="1"/>
            <p:nvPr/>
          </p:nvSpPr>
          <p:spPr>
            <a:xfrm>
              <a:off x="264541" y="5043809"/>
              <a:ext cx="5503233" cy="58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(a)                                                  (b)</a:t>
              </a: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17. Graph for intensity-level slicing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F0BD749-35DA-408F-80BD-0A2FEF50CFFF}"/>
              </a:ext>
            </a:extLst>
          </p:cNvPr>
          <p:cNvGrpSpPr/>
          <p:nvPr/>
        </p:nvGrpSpPr>
        <p:grpSpPr>
          <a:xfrm>
            <a:off x="4476491" y="2260461"/>
            <a:ext cx="2474996" cy="3011306"/>
            <a:chOff x="4476491" y="2313629"/>
            <a:chExt cx="2474996" cy="301130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82E0D8B-35AC-4996-AB84-378F1FEB5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933" y="2313629"/>
              <a:ext cx="2184112" cy="251172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CFB740-24D1-4CE5-A977-4CD2912CDDB3}"/>
                </a:ext>
              </a:extLst>
            </p:cNvPr>
            <p:cNvSpPr txBox="1"/>
            <p:nvPr/>
          </p:nvSpPr>
          <p:spPr>
            <a:xfrm>
              <a:off x="4476491" y="5047936"/>
              <a:ext cx="2474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18. Kidney original image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1B618A1-3635-48D1-A557-5B487C7AAADA}"/>
              </a:ext>
            </a:extLst>
          </p:cNvPr>
          <p:cNvGrpSpPr/>
          <p:nvPr/>
        </p:nvGrpSpPr>
        <p:grpSpPr>
          <a:xfrm>
            <a:off x="7020113" y="2260461"/>
            <a:ext cx="2474996" cy="3585964"/>
            <a:chOff x="6995904" y="2292969"/>
            <a:chExt cx="2474996" cy="3585964"/>
          </a:xfrm>
        </p:grpSpPr>
        <p:pic>
          <p:nvPicPr>
            <p:cNvPr id="16" name="그림 15" descr="텍스트, 실루엣이(가) 표시된 사진&#10;&#10;자동 생성된 설명">
              <a:extLst>
                <a:ext uri="{FF2B5EF4-FFF2-40B4-BE49-F238E27FC236}">
                  <a16:creationId xmlns:a16="http://schemas.microsoft.com/office/drawing/2014/main" id="{D61A1D24-01C9-4815-807E-781435569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347" y="2292969"/>
              <a:ext cx="2184111" cy="25117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9DA1B0-C973-4060-9740-4D8D0A604795}"/>
                </a:ext>
              </a:extLst>
            </p:cNvPr>
            <p:cNvSpPr txBox="1"/>
            <p:nvPr/>
          </p:nvSpPr>
          <p:spPr>
            <a:xfrm>
              <a:off x="6995904" y="5047936"/>
              <a:ext cx="24749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19. After intensity-level slicing using (a)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(Intensity range = [150,230])</a:t>
              </a:r>
            </a:p>
            <a:p>
              <a:pPr algn="ctr"/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22D2874-AC98-4D6B-942D-420E14219E4A}"/>
              </a:ext>
            </a:extLst>
          </p:cNvPr>
          <p:cNvGrpSpPr/>
          <p:nvPr/>
        </p:nvGrpSpPr>
        <p:grpSpPr>
          <a:xfrm>
            <a:off x="9563736" y="2260461"/>
            <a:ext cx="2474996" cy="3433806"/>
            <a:chOff x="9563736" y="2260461"/>
            <a:chExt cx="2474996" cy="3433806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789EDB29-CF52-448D-B2B7-B1A9FA240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9178" y="2260461"/>
              <a:ext cx="2184112" cy="251172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FB4A2D-E22D-41FB-A69B-184065BEE899}"/>
                </a:ext>
              </a:extLst>
            </p:cNvPr>
            <p:cNvSpPr txBox="1"/>
            <p:nvPr/>
          </p:nvSpPr>
          <p:spPr>
            <a:xfrm>
              <a:off x="9563736" y="5047936"/>
              <a:ext cx="247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그림</a:t>
              </a:r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20. After intensity-level slicing using (b) 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(Intensity range = [70,140])</a:t>
              </a:r>
              <a:endParaRPr lang="ko-KR" altLang="en-US" sz="1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6E4A9D-A5EE-482B-A1DA-D0196B897526}"/>
              </a:ext>
            </a:extLst>
          </p:cNvPr>
          <p:cNvGrpSpPr/>
          <p:nvPr/>
        </p:nvGrpSpPr>
        <p:grpSpPr>
          <a:xfrm>
            <a:off x="1463637" y="1866527"/>
            <a:ext cx="4332518" cy="3905336"/>
            <a:chOff x="1518495" y="1782749"/>
            <a:chExt cx="4332518" cy="39053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4B4584F-0747-4F7B-A747-FC6FDDE3CE96}"/>
                </a:ext>
              </a:extLst>
            </p:cNvPr>
            <p:cNvSpPr/>
            <p:nvPr/>
          </p:nvSpPr>
          <p:spPr>
            <a:xfrm>
              <a:off x="5805294" y="301974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5E53D36-4B77-4698-A2FC-4BA193F4349A}"/>
                </a:ext>
              </a:extLst>
            </p:cNvPr>
            <p:cNvGrpSpPr/>
            <p:nvPr/>
          </p:nvGrpSpPr>
          <p:grpSpPr>
            <a:xfrm>
              <a:off x="1518495" y="1782749"/>
              <a:ext cx="4293494" cy="3905336"/>
              <a:chOff x="1518495" y="1782749"/>
              <a:chExt cx="4293494" cy="390533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F2040C4-8281-43C4-9AD0-45B22B247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8495" y="1782749"/>
                <a:ext cx="3594931" cy="3905336"/>
              </a:xfrm>
              <a:prstGeom prst="rect">
                <a:avLst/>
              </a:prstGeom>
            </p:spPr>
          </p:pic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DB26E033-6331-428C-875A-2509262C3E38}"/>
                  </a:ext>
                </a:extLst>
              </p:cNvPr>
              <p:cNvCxnSpPr>
                <a:cxnSpLocks/>
                <a:endCxn id="40" idx="1"/>
              </p:cNvCxnSpPr>
              <p:nvPr/>
            </p:nvCxnSpPr>
            <p:spPr>
              <a:xfrm>
                <a:off x="5110079" y="1808938"/>
                <a:ext cx="701910" cy="1217505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D963F2E8-AC86-4B21-9E3C-C84BA31A4313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 flipH="1">
                <a:off x="5113426" y="3058772"/>
                <a:ext cx="698563" cy="2629313"/>
              </a:xfrm>
              <a:prstGeom prst="line">
                <a:avLst/>
              </a:prstGeom>
              <a:ln w="9525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428AE8E-6C35-4D41-A834-D62BA8694669}"/>
              </a:ext>
            </a:extLst>
          </p:cNvPr>
          <p:cNvGrpSpPr/>
          <p:nvPr/>
        </p:nvGrpSpPr>
        <p:grpSpPr>
          <a:xfrm>
            <a:off x="1930664" y="2437989"/>
            <a:ext cx="4341380" cy="3896044"/>
            <a:chOff x="1930664" y="2437989"/>
            <a:chExt cx="4341380" cy="3896044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C17434E-F0A8-4508-A97F-B0304C15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30664" y="2437989"/>
              <a:ext cx="3594931" cy="3896044"/>
            </a:xfrm>
            <a:prstGeom prst="rect">
              <a:avLst/>
            </a:prstGeom>
          </p:spPr>
        </p:pic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1F483E7-038D-43D5-937D-59BCC6D81D58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 flipH="1" flipV="1">
              <a:off x="5525595" y="2437989"/>
              <a:ext cx="723590" cy="1188451"/>
            </a:xfrm>
            <a:prstGeom prst="line">
              <a:avLst/>
            </a:prstGeom>
            <a:ln w="952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6F7F6E9-7C3D-4185-A73D-2C631A3AB8AB}"/>
                </a:ext>
              </a:extLst>
            </p:cNvPr>
            <p:cNvSpPr/>
            <p:nvPr/>
          </p:nvSpPr>
          <p:spPr>
            <a:xfrm>
              <a:off x="6226325" y="358072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486AB65-72BA-4509-A014-A05B7576B5FE}"/>
                </a:ext>
              </a:extLst>
            </p:cNvPr>
            <p:cNvCxnSpPr>
              <a:cxnSpLocks/>
              <a:stCxn id="53" idx="4"/>
            </p:cNvCxnSpPr>
            <p:nvPr/>
          </p:nvCxnSpPr>
          <p:spPr>
            <a:xfrm flipH="1">
              <a:off x="5525595" y="3626440"/>
              <a:ext cx="723590" cy="2707593"/>
            </a:xfrm>
            <a:prstGeom prst="line">
              <a:avLst/>
            </a:prstGeom>
            <a:ln w="952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52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late">
      <a:majorFont>
        <a:latin typeface="Malgun Gothic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algun Gothic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1602</Words>
  <Application>Microsoft Office PowerPoint</Application>
  <PresentationFormat>와이드스크린</PresentationFormat>
  <Paragraphs>445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Malgun Gothic</vt:lpstr>
      <vt:lpstr>Malgun Gothic</vt:lpstr>
      <vt:lpstr>메이플스토리</vt:lpstr>
      <vt:lpstr>Arial</vt:lpstr>
      <vt:lpstr>Cambria Math</vt:lpstr>
      <vt:lpstr>Wingdings 2</vt:lpstr>
      <vt:lpstr>SlateVTI</vt:lpstr>
      <vt:lpstr>MMI DIP 세미나 week1</vt:lpstr>
      <vt:lpstr>Index</vt:lpstr>
      <vt:lpstr>1. Intensity transform</vt:lpstr>
      <vt:lpstr>1. Intensity transform</vt:lpstr>
      <vt:lpstr>1. Intensity transform</vt:lpstr>
      <vt:lpstr>1. Intensity transform</vt:lpstr>
      <vt:lpstr>1. Intensity transform</vt:lpstr>
      <vt:lpstr>1. Intensity transform</vt:lpstr>
      <vt:lpstr>1. Intensity transform</vt:lpstr>
      <vt:lpstr>1. Intensity transform</vt:lpstr>
      <vt:lpstr>1. Intensity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2. Affine transform</vt:lpstr>
      <vt:lpstr>3. Color transform</vt:lpstr>
      <vt:lpstr>3. Color transform</vt:lpstr>
      <vt:lpstr>3. Color transform</vt:lpstr>
      <vt:lpstr>3. Color transform</vt:lpstr>
      <vt:lpstr>Index</vt:lpstr>
      <vt:lpstr>Index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MMI DIP 세미나 week1</dc:title>
  <dc:creator>이용현</dc:creator>
  <cp:lastModifiedBy>이용현</cp:lastModifiedBy>
  <cp:revision>262</cp:revision>
  <dcterms:created xsi:type="dcterms:W3CDTF">2021-01-27T02:11:58Z</dcterms:created>
  <dcterms:modified xsi:type="dcterms:W3CDTF">2021-01-27T12:00:59Z</dcterms:modified>
</cp:coreProperties>
</file>